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
      <p:font typeface="Roboto Light"/>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RobotoLight-regular.fntdata"/><Relationship Id="rId21" Type="http://schemas.openxmlformats.org/officeDocument/2006/relationships/font" Target="fonts/Roboto-boldItalic.fntdata"/><Relationship Id="rId24" Type="http://schemas.openxmlformats.org/officeDocument/2006/relationships/font" Target="fonts/RobotoLight-italic.fntdata"/><Relationship Id="rId23" Type="http://schemas.openxmlformats.org/officeDocument/2006/relationships/font" Target="fonts/RobotoLight-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Roboto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71ab11b454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71ab11b45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71ab11b45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71ab11b45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71ab11b454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71ab11b454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71ab11b454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71ab11b454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71ab11b454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71ab11b454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71ab11b454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71ab11b454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71ab11b454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71ab11b454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71ab11b454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71ab11b454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71ab11b454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71ab11b45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71ab11b45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71ab11b45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71ab11b454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71ab11b454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71ab11b454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71ab11b454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13399" y="4620408"/>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Jordan Capital Group</a:t>
            </a:r>
            <a:endParaRPr sz="1200">
              <a:solidFill>
                <a:srgbClr val="CC0000"/>
              </a:solidFill>
              <a:latin typeface="Roboto Light"/>
              <a:ea typeface="Roboto Light"/>
              <a:cs typeface="Roboto Light"/>
              <a:sym typeface="Roboto Light"/>
            </a:endParaRPr>
          </a:p>
        </p:txBody>
      </p:sp>
      <p:sp>
        <p:nvSpPr>
          <p:cNvPr id="55" name="Google Shape;55;p13"/>
          <p:cNvSpPr txBox="1"/>
          <p:nvPr/>
        </p:nvSpPr>
        <p:spPr>
          <a:xfrm>
            <a:off x="7322475" y="4620400"/>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info@jcgroupsa.com</a:t>
            </a:r>
            <a:endParaRPr sz="1200">
              <a:solidFill>
                <a:srgbClr val="CC0000"/>
              </a:solidFill>
              <a:latin typeface="Roboto Light"/>
              <a:ea typeface="Roboto Light"/>
              <a:cs typeface="Roboto Light"/>
              <a:sym typeface="Roboto Light"/>
            </a:endParaRPr>
          </a:p>
        </p:txBody>
      </p:sp>
      <p:sp>
        <p:nvSpPr>
          <p:cNvPr id="56" name="Google Shape;56;p13"/>
          <p:cNvSpPr txBox="1"/>
          <p:nvPr/>
        </p:nvSpPr>
        <p:spPr>
          <a:xfrm>
            <a:off x="3724450" y="4620400"/>
            <a:ext cx="1188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jcgroupsa.com</a:t>
            </a:r>
            <a:endParaRPr sz="1200">
              <a:solidFill>
                <a:srgbClr val="CC0000"/>
              </a:solidFill>
              <a:latin typeface="Roboto Light"/>
              <a:ea typeface="Roboto Light"/>
              <a:cs typeface="Roboto Light"/>
              <a:sym typeface="Roboto Light"/>
            </a:endParaRPr>
          </a:p>
        </p:txBody>
      </p:sp>
      <p:sp>
        <p:nvSpPr>
          <p:cNvPr id="57" name="Google Shape;57;p13"/>
          <p:cNvSpPr txBox="1"/>
          <p:nvPr/>
        </p:nvSpPr>
        <p:spPr>
          <a:xfrm>
            <a:off x="1205950" y="2116502"/>
            <a:ext cx="6659400" cy="128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latin typeface="Roboto Light"/>
                <a:ea typeface="Roboto Light"/>
                <a:cs typeface="Roboto Light"/>
                <a:sym typeface="Roboto Light"/>
              </a:rPr>
              <a:t>Welcome to the ELTV World News Admin Environment — an advanced yet user-friendly platform designed to enhance editorial workflow, simplify daily content management, and provide real-time visibility into performance, advertising, and reader engagement.</a:t>
            </a:r>
            <a:endParaRPr sz="1100">
              <a:latin typeface="Roboto Light"/>
              <a:ea typeface="Roboto Light"/>
              <a:cs typeface="Roboto Light"/>
              <a:sym typeface="Roboto Light"/>
            </a:endParaRPr>
          </a:p>
          <a:p>
            <a:pPr indent="0" lvl="0" marL="0" rtl="0" algn="l">
              <a:lnSpc>
                <a:spcPct val="115000"/>
              </a:lnSpc>
              <a:spcBef>
                <a:spcPts val="1200"/>
              </a:spcBef>
              <a:spcAft>
                <a:spcPts val="1200"/>
              </a:spcAft>
              <a:buClr>
                <a:schemeClr val="dk1"/>
              </a:buClr>
              <a:buSzPts val="1100"/>
              <a:buFont typeface="Arial"/>
              <a:buNone/>
            </a:pPr>
            <a:r>
              <a:rPr lang="en-GB" sz="1100">
                <a:latin typeface="Roboto Light"/>
                <a:ea typeface="Roboto Light"/>
                <a:cs typeface="Roboto Light"/>
                <a:sym typeface="Roboto Light"/>
              </a:rPr>
              <a:t>Every tool has been built to serve the modern journalist and administrator, offering autonomy, precision, and speed in decision-making.</a:t>
            </a:r>
            <a:endParaRPr sz="1100">
              <a:latin typeface="Roboto Light"/>
              <a:ea typeface="Roboto Light"/>
              <a:cs typeface="Roboto Light"/>
              <a:sym typeface="Roboto Light"/>
            </a:endParaRPr>
          </a:p>
        </p:txBody>
      </p:sp>
      <p:pic>
        <p:nvPicPr>
          <p:cNvPr id="58" name="Google Shape;58;p13" title="eltv-logo-blue.png"/>
          <p:cNvPicPr preferRelativeResize="0"/>
          <p:nvPr/>
        </p:nvPicPr>
        <p:blipFill>
          <a:blip r:embed="rId3">
            <a:alphaModFix/>
          </a:blip>
          <a:stretch>
            <a:fillRect/>
          </a:stretch>
        </p:blipFill>
        <p:spPr>
          <a:xfrm>
            <a:off x="3249307" y="363100"/>
            <a:ext cx="2645376" cy="962750"/>
          </a:xfrm>
          <a:prstGeom prst="rect">
            <a:avLst/>
          </a:prstGeom>
          <a:noFill/>
          <a:ln>
            <a:noFill/>
          </a:ln>
        </p:spPr>
      </p:pic>
      <p:sp>
        <p:nvSpPr>
          <p:cNvPr id="59" name="Google Shape;59;p13"/>
          <p:cNvSpPr txBox="1"/>
          <p:nvPr/>
        </p:nvSpPr>
        <p:spPr>
          <a:xfrm>
            <a:off x="4397975" y="1325850"/>
            <a:ext cx="149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1C4587"/>
                </a:solidFill>
              </a:rPr>
              <a:t>World News</a:t>
            </a:r>
            <a:endParaRPr b="1" sz="1800">
              <a:solidFill>
                <a:srgbClr val="1C458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nvSpPr>
        <p:spPr>
          <a:xfrm>
            <a:off x="359550" y="308175"/>
            <a:ext cx="8276400" cy="193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Advanced Analytical Reports</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We conduct in-depth analysis of visitor data through advanced reports, gaining a complete understanding of content performance and audience engagement:</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Roboto"/>
                <a:ea typeface="Roboto"/>
                <a:cs typeface="Roboto"/>
                <a:sym typeface="Roboto"/>
              </a:rPr>
              <a:t>Comparative Analysis</a:t>
            </a:r>
            <a:r>
              <a:rPr lang="en-GB" sz="1100">
                <a:solidFill>
                  <a:schemeClr val="dk1"/>
                </a:solidFill>
                <a:latin typeface="Roboto Light"/>
                <a:ea typeface="Roboto Light"/>
                <a:cs typeface="Roboto Light"/>
                <a:sym typeface="Roboto Light"/>
              </a:rPr>
              <a:t>: We compare the performance of articles and publications to refine and improve our editorial strategy.</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Historical Insights</a:t>
            </a:r>
            <a:r>
              <a:rPr lang="en-GB" sz="1100">
                <a:solidFill>
                  <a:schemeClr val="dk1"/>
                </a:solidFill>
                <a:latin typeface="Roboto Light"/>
                <a:ea typeface="Roboto Light"/>
                <a:cs typeface="Roboto Light"/>
                <a:sym typeface="Roboto Light"/>
              </a:rPr>
              <a:t>: We utilize historical data to identify long-term trends and proactively adjust our content strategy.</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p:txBody>
      </p:sp>
      <p:pic>
        <p:nvPicPr>
          <p:cNvPr id="114" name="Google Shape;114;p22" title="Screenshot 2025-07-27 at 08.51.48.png"/>
          <p:cNvPicPr preferRelativeResize="0"/>
          <p:nvPr/>
        </p:nvPicPr>
        <p:blipFill>
          <a:blip r:embed="rId3">
            <a:alphaModFix/>
          </a:blip>
          <a:stretch>
            <a:fillRect/>
          </a:stretch>
        </p:blipFill>
        <p:spPr>
          <a:xfrm>
            <a:off x="912475" y="2695250"/>
            <a:ext cx="7170551" cy="2279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nvSpPr>
        <p:spPr>
          <a:xfrm>
            <a:off x="359550" y="308175"/>
            <a:ext cx="8276400" cy="119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Empowering the Editorial Workflow</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lang="en-GB" sz="1100">
                <a:solidFill>
                  <a:schemeClr val="dk1"/>
                </a:solidFill>
                <a:latin typeface="Roboto Light"/>
                <a:ea typeface="Roboto Light"/>
                <a:cs typeface="Roboto Light"/>
                <a:sym typeface="Roboto Light"/>
              </a:rPr>
              <a:t>The ELTV World News Back Office documentation ensures that our editorial team is fully equipped to manage content strategically, deeply understand its audience, and operate the news flow at maximum efficiency. Every feature is thoughtfully designed to keep you informed, organized, and effective — making the editorial workflow smooth and enjoyable.</a:t>
            </a:r>
            <a:endParaRPr sz="1100">
              <a:solidFill>
                <a:schemeClr val="dk1"/>
              </a:solidFill>
              <a:latin typeface="Roboto Light"/>
              <a:ea typeface="Roboto Light"/>
              <a:cs typeface="Roboto Light"/>
              <a:sym typeface="Roboto Light"/>
            </a:endParaRPr>
          </a:p>
        </p:txBody>
      </p:sp>
      <p:pic>
        <p:nvPicPr>
          <p:cNvPr id="120" name="Google Shape;120;p23" title="Screenshot 2025-07-27 at 08.55.13.png"/>
          <p:cNvPicPr preferRelativeResize="0"/>
          <p:nvPr/>
        </p:nvPicPr>
        <p:blipFill>
          <a:blip r:embed="rId3">
            <a:alphaModFix/>
          </a:blip>
          <a:stretch>
            <a:fillRect/>
          </a:stretch>
        </p:blipFill>
        <p:spPr>
          <a:xfrm>
            <a:off x="645275" y="1990575"/>
            <a:ext cx="7853449" cy="24616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nvSpPr>
        <p:spPr>
          <a:xfrm>
            <a:off x="1205950" y="2116502"/>
            <a:ext cx="6659400" cy="1943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a:ea typeface="Roboto"/>
                <a:cs typeface="Roboto"/>
                <a:sym typeface="Roboto"/>
              </a:rPr>
              <a:t>Thank you sincerely for your attention.</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With advanced management tools, real-time analytics, and full content control, we are bringing the next era of Greek news — for the diaspora and beyond — closer than ever.</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a:ea typeface="Roboto"/>
                <a:cs typeface="Roboto"/>
                <a:sym typeface="Roboto"/>
              </a:rPr>
              <a:t>The future of news is being built right here.</a:t>
            </a:r>
            <a:endParaRPr sz="11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Sincerely,</a:t>
            </a:r>
            <a:endParaRPr sz="1100">
              <a:solidFill>
                <a:schemeClr val="dk1"/>
              </a:solidFill>
              <a:latin typeface="Roboto Light"/>
              <a:ea typeface="Roboto Light"/>
              <a:cs typeface="Roboto Light"/>
              <a:sym typeface="Roboto Light"/>
            </a:endParaRPr>
          </a:p>
          <a:p>
            <a:pPr indent="0" lvl="0" marL="0" rtl="0" algn="l">
              <a:lnSpc>
                <a:spcPct val="115000"/>
              </a:lnSpc>
              <a:spcBef>
                <a:spcPts val="1200"/>
              </a:spcBef>
              <a:spcAft>
                <a:spcPts val="1200"/>
              </a:spcAft>
              <a:buClr>
                <a:schemeClr val="dk1"/>
              </a:buClr>
              <a:buSzPts val="1100"/>
              <a:buFont typeface="Arial"/>
              <a:buNone/>
            </a:pPr>
            <a:r>
              <a:rPr lang="en-GB" sz="1100">
                <a:solidFill>
                  <a:schemeClr val="dk1"/>
                </a:solidFill>
                <a:latin typeface="Roboto Light"/>
                <a:ea typeface="Roboto Light"/>
                <a:cs typeface="Roboto Light"/>
                <a:sym typeface="Roboto Light"/>
              </a:rPr>
              <a:t>The ELTV Team</a:t>
            </a:r>
            <a:endParaRPr sz="1100">
              <a:solidFill>
                <a:schemeClr val="dk1"/>
              </a:solidFill>
              <a:latin typeface="Roboto Light"/>
              <a:ea typeface="Roboto Light"/>
              <a:cs typeface="Roboto Light"/>
              <a:sym typeface="Roboto Light"/>
            </a:endParaRPr>
          </a:p>
        </p:txBody>
      </p:sp>
      <p:sp>
        <p:nvSpPr>
          <p:cNvPr id="126" name="Google Shape;126;p24"/>
          <p:cNvSpPr txBox="1"/>
          <p:nvPr/>
        </p:nvSpPr>
        <p:spPr>
          <a:xfrm>
            <a:off x="213399" y="4620408"/>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Jordan Capital Group</a:t>
            </a:r>
            <a:endParaRPr sz="1200">
              <a:solidFill>
                <a:srgbClr val="CC0000"/>
              </a:solidFill>
              <a:latin typeface="Roboto Light"/>
              <a:ea typeface="Roboto Light"/>
              <a:cs typeface="Roboto Light"/>
              <a:sym typeface="Roboto Light"/>
            </a:endParaRPr>
          </a:p>
        </p:txBody>
      </p:sp>
      <p:sp>
        <p:nvSpPr>
          <p:cNvPr id="127" name="Google Shape;127;p24"/>
          <p:cNvSpPr txBox="1"/>
          <p:nvPr/>
        </p:nvSpPr>
        <p:spPr>
          <a:xfrm>
            <a:off x="7322475" y="4620400"/>
            <a:ext cx="1642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info@jcgroupsa.com</a:t>
            </a:r>
            <a:endParaRPr sz="1200">
              <a:solidFill>
                <a:srgbClr val="CC0000"/>
              </a:solidFill>
              <a:latin typeface="Roboto Light"/>
              <a:ea typeface="Roboto Light"/>
              <a:cs typeface="Roboto Light"/>
              <a:sym typeface="Roboto Light"/>
            </a:endParaRPr>
          </a:p>
        </p:txBody>
      </p:sp>
      <p:sp>
        <p:nvSpPr>
          <p:cNvPr id="128" name="Google Shape;128;p24"/>
          <p:cNvSpPr txBox="1"/>
          <p:nvPr/>
        </p:nvSpPr>
        <p:spPr>
          <a:xfrm>
            <a:off x="3724450" y="4620400"/>
            <a:ext cx="1188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Roboto Light"/>
                <a:ea typeface="Roboto Light"/>
                <a:cs typeface="Roboto Light"/>
                <a:sym typeface="Roboto Light"/>
              </a:rPr>
              <a:t>jcgroupsa.com</a:t>
            </a:r>
            <a:endParaRPr sz="1200">
              <a:solidFill>
                <a:srgbClr val="CC0000"/>
              </a:solidFill>
              <a:latin typeface="Roboto Light"/>
              <a:ea typeface="Roboto Light"/>
              <a:cs typeface="Roboto Light"/>
              <a:sym typeface="Roboto Light"/>
            </a:endParaRPr>
          </a:p>
        </p:txBody>
      </p:sp>
      <p:pic>
        <p:nvPicPr>
          <p:cNvPr id="129" name="Google Shape;129;p24" title="eltv-logo-blue.png"/>
          <p:cNvPicPr preferRelativeResize="0"/>
          <p:nvPr/>
        </p:nvPicPr>
        <p:blipFill>
          <a:blip r:embed="rId3">
            <a:alphaModFix/>
          </a:blip>
          <a:stretch>
            <a:fillRect/>
          </a:stretch>
        </p:blipFill>
        <p:spPr>
          <a:xfrm>
            <a:off x="3249307" y="363100"/>
            <a:ext cx="2645376" cy="962750"/>
          </a:xfrm>
          <a:prstGeom prst="rect">
            <a:avLst/>
          </a:prstGeom>
          <a:noFill/>
          <a:ln>
            <a:noFill/>
          </a:ln>
        </p:spPr>
      </p:pic>
      <p:sp>
        <p:nvSpPr>
          <p:cNvPr id="130" name="Google Shape;130;p24"/>
          <p:cNvSpPr txBox="1"/>
          <p:nvPr/>
        </p:nvSpPr>
        <p:spPr>
          <a:xfrm>
            <a:off x="4397975" y="1325850"/>
            <a:ext cx="149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1C4587"/>
                </a:solidFill>
              </a:rPr>
              <a:t>World News</a:t>
            </a:r>
            <a:endParaRPr b="1" sz="1800">
              <a:solidFill>
                <a:srgbClr val="1C458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nvSpPr>
        <p:spPr>
          <a:xfrm>
            <a:off x="359550" y="308175"/>
            <a:ext cx="5400300" cy="466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Dashboard Overview</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The main menu serves as your central tool, intuitively organized for smooth navigation and immediate access to all core functions of the Back Office. From content creation to performance analysis, everything is in one place:</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Roboto"/>
                <a:ea typeface="Roboto"/>
                <a:cs typeface="Roboto"/>
                <a:sym typeface="Roboto"/>
              </a:rPr>
              <a:t>Article Management</a:t>
            </a:r>
            <a:r>
              <a:rPr lang="en-GB" sz="1100">
                <a:solidFill>
                  <a:schemeClr val="dk1"/>
                </a:solidFill>
                <a:latin typeface="Roboto Light"/>
                <a:ea typeface="Roboto Light"/>
                <a:cs typeface="Roboto Light"/>
                <a:sym typeface="Roboto Light"/>
              </a:rPr>
              <a:t>: Easily create new articles, preview, edit, or delete existing ones with minimal effort.</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Publication Control</a:t>
            </a:r>
            <a:r>
              <a:rPr lang="en-GB" sz="1100">
                <a:solidFill>
                  <a:schemeClr val="dk1"/>
                </a:solidFill>
                <a:latin typeface="Roboto Light"/>
                <a:ea typeface="Roboto Light"/>
                <a:cs typeface="Roboto Light"/>
                <a:sym typeface="Roboto Light"/>
              </a:rPr>
              <a:t>: Quickly and simply create publications using modern, specialized tools.</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Content Promotion</a:t>
            </a:r>
            <a:r>
              <a:rPr lang="en-GB" sz="1100">
                <a:solidFill>
                  <a:schemeClr val="dk1"/>
                </a:solidFill>
                <a:latin typeface="Roboto Light"/>
                <a:ea typeface="Roboto Light"/>
                <a:cs typeface="Roboto Light"/>
                <a:sym typeface="Roboto Light"/>
              </a:rPr>
              <a:t>: Manage the homepage’s main banner slider, showcasing top news or featured ads that instantly grab the reader’s attention.</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Categorization &amp; SEO</a:t>
            </a:r>
            <a:r>
              <a:rPr lang="en-GB" sz="1100">
                <a:solidFill>
                  <a:schemeClr val="dk1"/>
                </a:solidFill>
                <a:latin typeface="Roboto Light"/>
                <a:ea typeface="Roboto Light"/>
                <a:cs typeface="Roboto Light"/>
                <a:sym typeface="Roboto Light"/>
              </a:rPr>
              <a:t>: Organize and optimize content discoverability through targeted use of tags (also referred to as hashtags).</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Advertisement Management</a:t>
            </a:r>
            <a:r>
              <a:rPr lang="en-GB" sz="1100">
                <a:solidFill>
                  <a:schemeClr val="dk1"/>
                </a:solidFill>
                <a:latin typeface="Roboto Light"/>
                <a:ea typeface="Roboto Light"/>
                <a:cs typeface="Roboto Light"/>
                <a:sym typeface="Roboto Light"/>
              </a:rPr>
              <a:t>: Seamlessly integrate advertisements in designated spots without disrupting the reader or visitor experience.</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Trending Analysis</a:t>
            </a:r>
            <a:r>
              <a:rPr lang="en-GB" sz="1100">
                <a:solidFill>
                  <a:schemeClr val="dk1"/>
                </a:solidFill>
                <a:latin typeface="Roboto Light"/>
                <a:ea typeface="Roboto Light"/>
                <a:cs typeface="Roboto Light"/>
                <a:sym typeface="Roboto Light"/>
              </a:rPr>
              <a:t>: Monitor popular themes across social media and adjust your content strategy accordingly during editorial planning.</a:t>
            </a:r>
            <a:endParaRPr sz="1100">
              <a:solidFill>
                <a:schemeClr val="dk1"/>
              </a:solidFill>
              <a:latin typeface="Roboto Light"/>
              <a:ea typeface="Roboto Light"/>
              <a:cs typeface="Roboto Light"/>
              <a:sym typeface="Roboto Light"/>
            </a:endParaRPr>
          </a:p>
        </p:txBody>
      </p:sp>
      <p:pic>
        <p:nvPicPr>
          <p:cNvPr id="65" name="Google Shape;65;p14"/>
          <p:cNvPicPr preferRelativeResize="0"/>
          <p:nvPr/>
        </p:nvPicPr>
        <p:blipFill>
          <a:blip r:embed="rId3">
            <a:alphaModFix/>
          </a:blip>
          <a:stretch>
            <a:fillRect/>
          </a:stretch>
        </p:blipFill>
        <p:spPr>
          <a:xfrm>
            <a:off x="6411200" y="152400"/>
            <a:ext cx="1991006"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359550" y="308175"/>
            <a:ext cx="3448500" cy="461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Article Creation &amp; Editing</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900">
                <a:solidFill>
                  <a:schemeClr val="dk1"/>
                </a:solidFill>
                <a:latin typeface="Roboto Light"/>
                <a:ea typeface="Roboto Light"/>
                <a:cs typeface="Roboto Light"/>
                <a:sym typeface="Roboto Light"/>
              </a:rPr>
              <a:t>This is where our content comes to life. With a powerful yet user-friendly rich text editor, our editorial team creates meaningful and well-crafted articles with ease:</a:t>
            </a:r>
            <a:endParaRPr sz="900">
              <a:solidFill>
                <a:schemeClr val="dk1"/>
              </a:solidFill>
              <a:latin typeface="Roboto Light"/>
              <a:ea typeface="Roboto Light"/>
              <a:cs typeface="Roboto Light"/>
              <a:sym typeface="Roboto Light"/>
            </a:endParaRPr>
          </a:p>
          <a:p>
            <a:pPr indent="-292100" lvl="0" marL="457200" rtl="0" algn="l">
              <a:lnSpc>
                <a:spcPct val="115000"/>
              </a:lnSpc>
              <a:spcBef>
                <a:spcPts val="1200"/>
              </a:spcBef>
              <a:spcAft>
                <a:spcPts val="0"/>
              </a:spcAft>
              <a:buClr>
                <a:schemeClr val="dk1"/>
              </a:buClr>
              <a:buSzPts val="1000"/>
              <a:buChar char="●"/>
            </a:pPr>
            <a:r>
              <a:rPr lang="en-GB" sz="1000">
                <a:solidFill>
                  <a:schemeClr val="dk1"/>
                </a:solidFill>
                <a:latin typeface="Roboto"/>
                <a:ea typeface="Roboto"/>
                <a:cs typeface="Roboto"/>
                <a:sym typeface="Roboto"/>
              </a:rPr>
              <a:t>Title &amp; Scheduling</a:t>
            </a:r>
            <a:r>
              <a:rPr lang="en-GB" sz="1000">
                <a:solidFill>
                  <a:schemeClr val="dk1"/>
                </a:solidFill>
                <a:latin typeface="Roboto Light"/>
                <a:ea typeface="Roboto Light"/>
                <a:cs typeface="Roboto Light"/>
                <a:sym typeface="Roboto Light"/>
              </a:rPr>
              <a:t>: Define impactful titles and precisely schedule publication, improving content control and overall editorial strategy.</a:t>
            </a:r>
            <a:br>
              <a:rPr lang="en-GB" sz="1000">
                <a:solidFill>
                  <a:schemeClr val="dk1"/>
                </a:solidFill>
                <a:latin typeface="Roboto Light"/>
                <a:ea typeface="Roboto Light"/>
                <a:cs typeface="Roboto Light"/>
                <a:sym typeface="Roboto Light"/>
              </a:rPr>
            </a:br>
            <a:endParaRPr sz="1000">
              <a:solidFill>
                <a:schemeClr val="dk1"/>
              </a:solidFill>
              <a:latin typeface="Roboto Light"/>
              <a:ea typeface="Roboto Light"/>
              <a:cs typeface="Roboto Light"/>
              <a:sym typeface="Roboto Light"/>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latin typeface="Roboto"/>
                <a:ea typeface="Roboto"/>
                <a:cs typeface="Roboto"/>
                <a:sym typeface="Roboto"/>
              </a:rPr>
              <a:t>Categorization &amp; Tagging</a:t>
            </a:r>
            <a:r>
              <a:rPr lang="en-GB" sz="1000">
                <a:solidFill>
                  <a:schemeClr val="dk1"/>
                </a:solidFill>
                <a:latin typeface="Roboto Light"/>
                <a:ea typeface="Roboto Light"/>
                <a:cs typeface="Roboto Light"/>
                <a:sym typeface="Roboto Light"/>
              </a:rPr>
              <a:t>: Organize articles using categories and tags (hashtags) for better structure and discoverability.</a:t>
            </a:r>
            <a:br>
              <a:rPr lang="en-GB" sz="1000">
                <a:solidFill>
                  <a:schemeClr val="dk1"/>
                </a:solidFill>
                <a:latin typeface="Roboto Light"/>
                <a:ea typeface="Roboto Light"/>
                <a:cs typeface="Roboto Light"/>
                <a:sym typeface="Roboto Light"/>
              </a:rPr>
            </a:br>
            <a:endParaRPr sz="1000">
              <a:solidFill>
                <a:schemeClr val="dk1"/>
              </a:solidFill>
              <a:latin typeface="Roboto Light"/>
              <a:ea typeface="Roboto Light"/>
              <a:cs typeface="Roboto Light"/>
              <a:sym typeface="Roboto Light"/>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latin typeface="Roboto"/>
                <a:ea typeface="Roboto"/>
                <a:cs typeface="Roboto"/>
                <a:sym typeface="Roboto"/>
              </a:rPr>
              <a:t>Visual Media Integration</a:t>
            </a:r>
            <a:r>
              <a:rPr lang="en-GB" sz="1000">
                <a:solidFill>
                  <a:schemeClr val="dk1"/>
                </a:solidFill>
                <a:latin typeface="Roboto Light"/>
                <a:ea typeface="Roboto Light"/>
                <a:cs typeface="Roboto Light"/>
                <a:sym typeface="Roboto Light"/>
              </a:rPr>
              <a:t>: Seamlessly embed videos and images — all within an intuitive text editor.</a:t>
            </a:r>
            <a:br>
              <a:rPr lang="en-GB" sz="1000">
                <a:solidFill>
                  <a:schemeClr val="dk1"/>
                </a:solidFill>
                <a:latin typeface="Roboto Light"/>
                <a:ea typeface="Roboto Light"/>
                <a:cs typeface="Roboto Light"/>
                <a:sym typeface="Roboto Light"/>
              </a:rPr>
            </a:br>
            <a:endParaRPr sz="1000">
              <a:solidFill>
                <a:schemeClr val="dk1"/>
              </a:solidFill>
              <a:latin typeface="Roboto Light"/>
              <a:ea typeface="Roboto Light"/>
              <a:cs typeface="Roboto Light"/>
              <a:sym typeface="Roboto Light"/>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latin typeface="Roboto"/>
                <a:ea typeface="Roboto"/>
                <a:cs typeface="Roboto"/>
                <a:sym typeface="Roboto"/>
              </a:rPr>
              <a:t>Social Media Connectivity</a:t>
            </a:r>
            <a:r>
              <a:rPr lang="en-GB" sz="1000">
                <a:solidFill>
                  <a:schemeClr val="dk1"/>
                </a:solidFill>
                <a:latin typeface="Roboto Light"/>
                <a:ea typeface="Roboto Light"/>
                <a:cs typeface="Roboto Light"/>
                <a:sym typeface="Roboto Light"/>
              </a:rPr>
              <a:t>: Automatically publish content on social platforms like Facebook and X (Twitter), enhancing engagement and reach.</a:t>
            </a:r>
            <a:br>
              <a:rPr lang="en-GB" sz="1000">
                <a:solidFill>
                  <a:schemeClr val="dk1"/>
                </a:solidFill>
                <a:latin typeface="Roboto Light"/>
                <a:ea typeface="Roboto Light"/>
                <a:cs typeface="Roboto Light"/>
                <a:sym typeface="Roboto Light"/>
              </a:rPr>
            </a:br>
            <a:endParaRPr sz="1000">
              <a:solidFill>
                <a:schemeClr val="dk1"/>
              </a:solidFill>
              <a:latin typeface="Roboto Light"/>
              <a:ea typeface="Roboto Light"/>
              <a:cs typeface="Roboto Light"/>
              <a:sym typeface="Roboto Light"/>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latin typeface="Roboto"/>
                <a:ea typeface="Roboto"/>
                <a:cs typeface="Roboto"/>
                <a:sym typeface="Roboto"/>
              </a:rPr>
              <a:t>Featured Placement</a:t>
            </a:r>
            <a:r>
              <a:rPr lang="en-GB" sz="1000">
                <a:solidFill>
                  <a:schemeClr val="dk1"/>
                </a:solidFill>
                <a:latin typeface="Roboto Light"/>
                <a:ea typeface="Roboto Light"/>
                <a:cs typeface="Roboto Light"/>
                <a:sym typeface="Roboto Light"/>
              </a:rPr>
              <a:t>: Highlight important content through the homepage slider, increasing visibility and readership.</a:t>
            </a:r>
            <a:endParaRPr sz="1000">
              <a:solidFill>
                <a:schemeClr val="dk1"/>
              </a:solidFill>
              <a:latin typeface="Roboto Light"/>
              <a:ea typeface="Roboto Light"/>
              <a:cs typeface="Roboto Light"/>
              <a:sym typeface="Roboto Light"/>
            </a:endParaRPr>
          </a:p>
        </p:txBody>
      </p:sp>
      <p:pic>
        <p:nvPicPr>
          <p:cNvPr id="71" name="Google Shape;71;p15" title="Screenshot 2025-07-27 at 08.45.24.png"/>
          <p:cNvPicPr preferRelativeResize="0"/>
          <p:nvPr/>
        </p:nvPicPr>
        <p:blipFill rotWithShape="1">
          <a:blip r:embed="rId3">
            <a:alphaModFix/>
          </a:blip>
          <a:srcRect b="0" l="377" r="377" t="0"/>
          <a:stretch/>
        </p:blipFill>
        <p:spPr>
          <a:xfrm>
            <a:off x="3996774" y="1262450"/>
            <a:ext cx="5031150" cy="27306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nvSpPr>
        <p:spPr>
          <a:xfrm>
            <a:off x="359550" y="308175"/>
            <a:ext cx="3679800" cy="471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Comprehensive Analytics &amp; Insights</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We harness the power of advanced data analysis to gain deep insight into reader behavior, engagement patterns, and the overall performance of our content:</a:t>
            </a:r>
            <a:endParaRPr sz="1100">
              <a:solidFill>
                <a:schemeClr val="dk1"/>
              </a:solidFill>
              <a:latin typeface="Roboto Light"/>
              <a:ea typeface="Roboto Light"/>
              <a:cs typeface="Roboto Light"/>
              <a:sym typeface="Roboto Light"/>
            </a:endParaRPr>
          </a:p>
          <a:p>
            <a:pPr indent="-292100" lvl="0" marL="457200" rtl="0" algn="l">
              <a:lnSpc>
                <a:spcPct val="115000"/>
              </a:lnSpc>
              <a:spcBef>
                <a:spcPts val="1200"/>
              </a:spcBef>
              <a:spcAft>
                <a:spcPts val="0"/>
              </a:spcAft>
              <a:buClr>
                <a:schemeClr val="dk1"/>
              </a:buClr>
              <a:buSzPts val="1000"/>
              <a:buChar char="●"/>
            </a:pPr>
            <a:r>
              <a:rPr lang="en-GB" sz="1000">
                <a:solidFill>
                  <a:schemeClr val="dk1"/>
                </a:solidFill>
                <a:latin typeface="Roboto"/>
                <a:ea typeface="Roboto"/>
                <a:cs typeface="Roboto"/>
                <a:sym typeface="Roboto"/>
              </a:rPr>
              <a:t>Audience Data:</a:t>
            </a:r>
            <a:r>
              <a:rPr lang="en-GB" sz="1000">
                <a:solidFill>
                  <a:schemeClr val="dk1"/>
                </a:solidFill>
                <a:latin typeface="Roboto Light"/>
                <a:ea typeface="Roboto Light"/>
                <a:cs typeface="Roboto Light"/>
                <a:sym typeface="Roboto Light"/>
              </a:rPr>
              <a:t> Monitor visitors, user sessions, content views, and traffic trends on a monthly or yearly basis.</a:t>
            </a:r>
            <a:br>
              <a:rPr lang="en-GB" sz="1000">
                <a:solidFill>
                  <a:schemeClr val="dk1"/>
                </a:solidFill>
                <a:latin typeface="Roboto Light"/>
                <a:ea typeface="Roboto Light"/>
                <a:cs typeface="Roboto Light"/>
                <a:sym typeface="Roboto Light"/>
              </a:rPr>
            </a:br>
            <a:endParaRPr sz="1000">
              <a:solidFill>
                <a:schemeClr val="dk1"/>
              </a:solidFill>
              <a:latin typeface="Roboto Light"/>
              <a:ea typeface="Roboto Light"/>
              <a:cs typeface="Roboto Light"/>
              <a:sym typeface="Roboto Light"/>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latin typeface="Roboto"/>
                <a:ea typeface="Roboto"/>
                <a:cs typeface="Roboto"/>
                <a:sym typeface="Roboto"/>
              </a:rPr>
              <a:t>Device &amp; Browser Usage</a:t>
            </a:r>
            <a:r>
              <a:rPr lang="en-GB" sz="1000">
                <a:solidFill>
                  <a:schemeClr val="dk1"/>
                </a:solidFill>
                <a:latin typeface="Roboto Light"/>
                <a:ea typeface="Roboto Light"/>
                <a:cs typeface="Roboto Light"/>
                <a:sym typeface="Roboto Light"/>
              </a:rPr>
              <a:t>: Clearly understand how users interact with the news platform across different devices and browsers, allowing for targeted optimizations.</a:t>
            </a:r>
            <a:br>
              <a:rPr lang="en-GB" sz="1000">
                <a:solidFill>
                  <a:schemeClr val="dk1"/>
                </a:solidFill>
                <a:latin typeface="Roboto Light"/>
                <a:ea typeface="Roboto Light"/>
                <a:cs typeface="Roboto Light"/>
                <a:sym typeface="Roboto Light"/>
              </a:rPr>
            </a:br>
            <a:endParaRPr sz="1000">
              <a:solidFill>
                <a:schemeClr val="dk1"/>
              </a:solidFill>
              <a:latin typeface="Roboto Light"/>
              <a:ea typeface="Roboto Light"/>
              <a:cs typeface="Roboto Light"/>
              <a:sym typeface="Roboto Light"/>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latin typeface="Roboto"/>
                <a:ea typeface="Roboto"/>
                <a:cs typeface="Roboto"/>
                <a:sym typeface="Roboto"/>
              </a:rPr>
              <a:t>Geographic &amp; Language Insights</a:t>
            </a:r>
            <a:r>
              <a:rPr lang="en-GB" sz="1000">
                <a:solidFill>
                  <a:schemeClr val="dk1"/>
                </a:solidFill>
                <a:latin typeface="Roboto Light"/>
                <a:ea typeface="Roboto Light"/>
                <a:cs typeface="Roboto Light"/>
                <a:sym typeface="Roboto Light"/>
              </a:rPr>
              <a:t>: Identify the demographics of our audience — geographic origin and preferred languages — and tailor content to resonate more effectively with diverse audience segments.</a:t>
            </a:r>
            <a:br>
              <a:rPr lang="en-GB" sz="1000">
                <a:solidFill>
                  <a:schemeClr val="dk1"/>
                </a:solidFill>
                <a:latin typeface="Roboto Light"/>
                <a:ea typeface="Roboto Light"/>
                <a:cs typeface="Roboto Light"/>
                <a:sym typeface="Roboto Light"/>
              </a:rPr>
            </a:br>
            <a:endParaRPr sz="1000">
              <a:solidFill>
                <a:schemeClr val="dk1"/>
              </a:solidFill>
              <a:latin typeface="Roboto Light"/>
              <a:ea typeface="Roboto Light"/>
              <a:cs typeface="Roboto Light"/>
              <a:sym typeface="Roboto Light"/>
            </a:endParaRPr>
          </a:p>
          <a:p>
            <a:pPr indent="-292100" lvl="0" marL="457200" rtl="0" algn="l">
              <a:lnSpc>
                <a:spcPct val="115000"/>
              </a:lnSpc>
              <a:spcBef>
                <a:spcPts val="0"/>
              </a:spcBef>
              <a:spcAft>
                <a:spcPts val="0"/>
              </a:spcAft>
              <a:buClr>
                <a:schemeClr val="dk1"/>
              </a:buClr>
              <a:buSzPts val="1000"/>
              <a:buChar char="●"/>
            </a:pPr>
            <a:r>
              <a:rPr lang="en-GB" sz="1000">
                <a:solidFill>
                  <a:schemeClr val="dk1"/>
                </a:solidFill>
                <a:latin typeface="Roboto"/>
                <a:ea typeface="Roboto"/>
                <a:cs typeface="Roboto"/>
                <a:sym typeface="Roboto"/>
              </a:rPr>
              <a:t>Performance Visualization</a:t>
            </a:r>
            <a:r>
              <a:rPr lang="en-GB" sz="1000">
                <a:solidFill>
                  <a:schemeClr val="dk1"/>
                </a:solidFill>
                <a:latin typeface="Roboto Light"/>
                <a:ea typeface="Roboto Light"/>
                <a:cs typeface="Roboto Light"/>
                <a:sym typeface="Roboto Light"/>
              </a:rPr>
              <a:t>: Charts and graphs present data in a readable format, making complex analytics easier to interpret and supporting informed strategic decisions.</a:t>
            </a:r>
            <a:endParaRPr sz="1000">
              <a:solidFill>
                <a:schemeClr val="dk1"/>
              </a:solidFill>
              <a:latin typeface="Roboto Light"/>
              <a:ea typeface="Roboto Light"/>
              <a:cs typeface="Roboto Light"/>
              <a:sym typeface="Roboto Light"/>
            </a:endParaRPr>
          </a:p>
        </p:txBody>
      </p:sp>
      <p:pic>
        <p:nvPicPr>
          <p:cNvPr id="77" name="Google Shape;77;p16"/>
          <p:cNvPicPr preferRelativeResize="0"/>
          <p:nvPr/>
        </p:nvPicPr>
        <p:blipFill>
          <a:blip r:embed="rId3">
            <a:alphaModFix/>
          </a:blip>
          <a:stretch>
            <a:fillRect/>
          </a:stretch>
        </p:blipFill>
        <p:spPr>
          <a:xfrm>
            <a:off x="4336350" y="824318"/>
            <a:ext cx="4807651" cy="2301407"/>
          </a:xfrm>
          <a:prstGeom prst="rect">
            <a:avLst/>
          </a:prstGeom>
          <a:noFill/>
          <a:ln>
            <a:noFill/>
          </a:ln>
        </p:spPr>
      </p:pic>
      <p:pic>
        <p:nvPicPr>
          <p:cNvPr id="78" name="Google Shape;78;p16"/>
          <p:cNvPicPr preferRelativeResize="0"/>
          <p:nvPr/>
        </p:nvPicPr>
        <p:blipFill>
          <a:blip r:embed="rId4">
            <a:alphaModFix/>
          </a:blip>
          <a:stretch>
            <a:fillRect/>
          </a:stretch>
        </p:blipFill>
        <p:spPr>
          <a:xfrm>
            <a:off x="4336350" y="3125721"/>
            <a:ext cx="4807651" cy="13736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nvSpPr>
        <p:spPr>
          <a:xfrm>
            <a:off x="359550" y="308175"/>
            <a:ext cx="5400300" cy="232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lang="en-GB" sz="1700">
                <a:solidFill>
                  <a:schemeClr val="dk1"/>
                </a:solidFill>
                <a:latin typeface="Roboto"/>
                <a:ea typeface="Roboto"/>
                <a:cs typeface="Roboto"/>
                <a:sym typeface="Roboto"/>
              </a:rPr>
              <a:t>Trending Topics Monitoring</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We closely monitor current trends so we can adapt our editorial strategy based on what truly interests our audience:</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Roboto"/>
                <a:ea typeface="Roboto"/>
                <a:cs typeface="Roboto"/>
                <a:sym typeface="Roboto"/>
              </a:rPr>
              <a:t>Real-Time Data</a:t>
            </a:r>
            <a:r>
              <a:rPr lang="en-GB" sz="1100">
                <a:solidFill>
                  <a:schemeClr val="dk1"/>
                </a:solidFill>
                <a:latin typeface="Roboto Light"/>
                <a:ea typeface="Roboto Light"/>
                <a:cs typeface="Roboto Light"/>
                <a:sym typeface="Roboto Light"/>
              </a:rPr>
              <a:t>: We stay constantly updated with trending metrics, allowing us to identify breaking news early and respond immediately.</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Content Strategy</a:t>
            </a:r>
            <a:r>
              <a:rPr lang="en-GB" sz="1100">
                <a:solidFill>
                  <a:schemeClr val="dk1"/>
                </a:solidFill>
                <a:latin typeface="Roboto Light"/>
                <a:ea typeface="Roboto Light"/>
                <a:cs typeface="Roboto Light"/>
                <a:sym typeface="Roboto Light"/>
              </a:rPr>
              <a:t>: We leverage trends and hashtags to craft articles that capture attention, increase engagement, and boost traffic across our platform.</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p:txBody>
      </p:sp>
      <p:pic>
        <p:nvPicPr>
          <p:cNvPr id="84" name="Google Shape;84;p17" title="Screenshot 2025-07-27 at 08.47.02.png"/>
          <p:cNvPicPr preferRelativeResize="0"/>
          <p:nvPr/>
        </p:nvPicPr>
        <p:blipFill>
          <a:blip r:embed="rId3">
            <a:alphaModFix/>
          </a:blip>
          <a:stretch>
            <a:fillRect/>
          </a:stretch>
        </p:blipFill>
        <p:spPr>
          <a:xfrm>
            <a:off x="5912250" y="152400"/>
            <a:ext cx="2591764" cy="48387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nvSpPr>
        <p:spPr>
          <a:xfrm>
            <a:off x="359550" y="308175"/>
            <a:ext cx="8415900" cy="174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Homepage Slider Customization</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We capture the attention of our readers with dynamic and visually striking content placed prominently on our homepage:</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Roboto"/>
                <a:ea typeface="Roboto"/>
                <a:cs typeface="Roboto"/>
                <a:sym typeface="Roboto"/>
              </a:rPr>
              <a:t>Easy Item Management</a:t>
            </a:r>
            <a:r>
              <a:rPr lang="en-GB" sz="1100">
                <a:solidFill>
                  <a:schemeClr val="dk1"/>
                </a:solidFill>
                <a:latin typeface="Roboto Light"/>
                <a:ea typeface="Roboto Light"/>
                <a:cs typeface="Roboto Light"/>
                <a:sym typeface="Roboto Light"/>
              </a:rPr>
              <a:t>: We effortlessly add, rearrange, or remove items from the slider, strategically highlighting key content.</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Optimized Visual Presentation</a:t>
            </a:r>
            <a:r>
              <a:rPr lang="en-GB" sz="1100">
                <a:solidFill>
                  <a:schemeClr val="dk1"/>
                </a:solidFill>
                <a:latin typeface="Roboto Light"/>
                <a:ea typeface="Roboto Light"/>
                <a:cs typeface="Roboto Light"/>
                <a:sym typeface="Roboto Light"/>
              </a:rPr>
              <a:t>: We easily adjust image cropping and placement to ensure that featured content appears attractive and professional.</a:t>
            </a:r>
            <a:endParaRPr sz="1100">
              <a:solidFill>
                <a:schemeClr val="dk1"/>
              </a:solidFill>
              <a:latin typeface="Roboto Light"/>
              <a:ea typeface="Roboto Light"/>
              <a:cs typeface="Roboto Light"/>
              <a:sym typeface="Roboto Light"/>
            </a:endParaRPr>
          </a:p>
        </p:txBody>
      </p:sp>
      <p:pic>
        <p:nvPicPr>
          <p:cNvPr id="90" name="Google Shape;90;p18"/>
          <p:cNvPicPr preferRelativeResize="0"/>
          <p:nvPr/>
        </p:nvPicPr>
        <p:blipFill>
          <a:blip r:embed="rId3">
            <a:alphaModFix/>
          </a:blip>
          <a:stretch>
            <a:fillRect/>
          </a:stretch>
        </p:blipFill>
        <p:spPr>
          <a:xfrm>
            <a:off x="1222499" y="2520900"/>
            <a:ext cx="6698998" cy="24824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nvSpPr>
        <p:spPr>
          <a:xfrm>
            <a:off x="359550" y="308175"/>
            <a:ext cx="8423400" cy="1741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Tag Management &amp; SEO Optimization</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We simplify and organize our tags (hashtags) to improve indexing and enable more efficient content management:</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Roboto"/>
                <a:ea typeface="Roboto"/>
                <a:cs typeface="Roboto"/>
                <a:sym typeface="Roboto"/>
              </a:rPr>
              <a:t>Full Tag Control</a:t>
            </a:r>
            <a:r>
              <a:rPr lang="en-GB" sz="1100">
                <a:solidFill>
                  <a:schemeClr val="dk1"/>
                </a:solidFill>
                <a:latin typeface="Roboto Light"/>
                <a:ea typeface="Roboto Light"/>
                <a:cs typeface="Roboto Light"/>
                <a:sym typeface="Roboto Light"/>
              </a:rPr>
              <a:t>: We easily add, edit, remove, and translate tags, maintaining a clear and well-structured content hierarchy.</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SEO Benefits</a:t>
            </a:r>
            <a:r>
              <a:rPr lang="en-GB" sz="1100">
                <a:solidFill>
                  <a:schemeClr val="dk1"/>
                </a:solidFill>
                <a:latin typeface="Roboto Light"/>
                <a:ea typeface="Roboto Light"/>
                <a:cs typeface="Roboto Light"/>
                <a:sym typeface="Roboto Light"/>
              </a:rPr>
              <a:t>: Proper tagging directly enhances the SEO performance of our news platform, boosting both content discoverability and readership.</a:t>
            </a:r>
            <a:endParaRPr sz="1100">
              <a:solidFill>
                <a:schemeClr val="dk1"/>
              </a:solidFill>
              <a:latin typeface="Roboto Light"/>
              <a:ea typeface="Roboto Light"/>
              <a:cs typeface="Roboto Light"/>
              <a:sym typeface="Roboto Light"/>
            </a:endParaRPr>
          </a:p>
        </p:txBody>
      </p:sp>
      <p:pic>
        <p:nvPicPr>
          <p:cNvPr id="96" name="Google Shape;96;p19" title="Screenshot 2025-07-27 at 08.49.07.png"/>
          <p:cNvPicPr preferRelativeResize="0"/>
          <p:nvPr/>
        </p:nvPicPr>
        <p:blipFill>
          <a:blip r:embed="rId3">
            <a:alphaModFix/>
          </a:blip>
          <a:stretch>
            <a:fillRect/>
          </a:stretch>
        </p:blipFill>
        <p:spPr>
          <a:xfrm>
            <a:off x="397525" y="2775175"/>
            <a:ext cx="8347451" cy="2137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nvSpPr>
        <p:spPr>
          <a:xfrm>
            <a:off x="359550" y="308175"/>
            <a:ext cx="8349900" cy="213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Advertisement Control Center</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We fully leverage the advertising potential of our platform using smart management tools — all without compromising the reader experience:</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Roboto"/>
                <a:ea typeface="Roboto"/>
                <a:cs typeface="Roboto"/>
                <a:sym typeface="Roboto"/>
              </a:rPr>
              <a:t>Flexible Ad Creation</a:t>
            </a:r>
            <a:r>
              <a:rPr lang="en-GB" sz="1100">
                <a:solidFill>
                  <a:schemeClr val="dk1"/>
                </a:solidFill>
                <a:latin typeface="Roboto Light"/>
                <a:ea typeface="Roboto Light"/>
                <a:cs typeface="Roboto Light"/>
                <a:sym typeface="Roboto Light"/>
              </a:rPr>
              <a:t>: We quickly create new ads by uploading images, setting custom URLs (web links), and applying precise visibility settings.</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Performance Control</a:t>
            </a:r>
            <a:r>
              <a:rPr lang="en-GB" sz="1100">
                <a:solidFill>
                  <a:schemeClr val="dk1"/>
                </a:solidFill>
                <a:latin typeface="Roboto Light"/>
                <a:ea typeface="Roboto Light"/>
                <a:cs typeface="Roboto Light"/>
                <a:sym typeface="Roboto Light"/>
              </a:rPr>
              <a:t>: We easily edit existing campaigns, adjust display frequency, or promptly remove outdated advertisements</a:t>
            </a:r>
            <a:r>
              <a:rPr lang="en-GB" sz="1100">
                <a:solidFill>
                  <a:schemeClr val="dk1"/>
                </a:solidFill>
                <a:latin typeface="Roboto Light"/>
                <a:ea typeface="Roboto Light"/>
                <a:cs typeface="Roboto Light"/>
                <a:sym typeface="Roboto Light"/>
              </a:rPr>
              <a:t>.</a:t>
            </a:r>
            <a:endParaRPr sz="1100">
              <a:solidFill>
                <a:schemeClr val="dk1"/>
              </a:solidFill>
              <a:latin typeface="Roboto Light"/>
              <a:ea typeface="Roboto Light"/>
              <a:cs typeface="Roboto Light"/>
              <a:sym typeface="Roboto Light"/>
            </a:endParaRPr>
          </a:p>
        </p:txBody>
      </p:sp>
      <p:pic>
        <p:nvPicPr>
          <p:cNvPr id="102" name="Google Shape;102;p20" title="Screenshot 2025-07-27 at 08.49.48.png"/>
          <p:cNvPicPr preferRelativeResize="0"/>
          <p:nvPr/>
        </p:nvPicPr>
        <p:blipFill>
          <a:blip r:embed="rId3">
            <a:alphaModFix/>
          </a:blip>
          <a:stretch>
            <a:fillRect/>
          </a:stretch>
        </p:blipFill>
        <p:spPr>
          <a:xfrm>
            <a:off x="788037" y="2634075"/>
            <a:ext cx="7567927" cy="2387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nvSpPr>
        <p:spPr>
          <a:xfrm>
            <a:off x="359550" y="308175"/>
            <a:ext cx="8305800" cy="2130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Clr>
                <a:schemeClr val="dk1"/>
              </a:buClr>
              <a:buSzPts val="1100"/>
              <a:buFont typeface="Arial"/>
              <a:buNone/>
            </a:pPr>
            <a:r>
              <a:rPr lang="en-GB" sz="1700">
                <a:solidFill>
                  <a:schemeClr val="dk1"/>
                </a:solidFill>
                <a:latin typeface="Roboto"/>
                <a:ea typeface="Roboto"/>
                <a:cs typeface="Roboto"/>
                <a:sym typeface="Roboto"/>
              </a:rPr>
              <a:t>Category-Based Content Display</a:t>
            </a:r>
            <a:endParaRPr sz="1700">
              <a:solidFill>
                <a:schemeClr val="dk1"/>
              </a:solidFill>
              <a:latin typeface="Roboto"/>
              <a:ea typeface="Roboto"/>
              <a:cs typeface="Roboto"/>
              <a:sym typeface="Roboto"/>
            </a:endParaRPr>
          </a:p>
          <a:p>
            <a:pPr indent="0" lvl="0" marL="0" rtl="0" algn="l">
              <a:lnSpc>
                <a:spcPct val="115000"/>
              </a:lnSpc>
              <a:spcBef>
                <a:spcPts val="1200"/>
              </a:spcBef>
              <a:spcAft>
                <a:spcPts val="0"/>
              </a:spcAft>
              <a:buClr>
                <a:schemeClr val="dk1"/>
              </a:buClr>
              <a:buSzPts val="1100"/>
              <a:buFont typeface="Arial"/>
              <a:buNone/>
            </a:pPr>
            <a:r>
              <a:rPr lang="en-GB" sz="1100">
                <a:solidFill>
                  <a:schemeClr val="dk1"/>
                </a:solidFill>
                <a:latin typeface="Roboto Light"/>
                <a:ea typeface="Roboto Light"/>
                <a:cs typeface="Roboto Light"/>
                <a:sym typeface="Roboto Light"/>
              </a:rPr>
              <a:t>We enhance the reader experience by organizing content through both geographical and thematic filters:</a:t>
            </a:r>
            <a:endParaRPr sz="1100">
              <a:solidFill>
                <a:schemeClr val="dk1"/>
              </a:solidFill>
              <a:latin typeface="Roboto Light"/>
              <a:ea typeface="Roboto Light"/>
              <a:cs typeface="Roboto Light"/>
              <a:sym typeface="Roboto Light"/>
            </a:endParaRPr>
          </a:p>
          <a:p>
            <a:pPr indent="-298450" lvl="0" marL="457200" rtl="0" algn="l">
              <a:lnSpc>
                <a:spcPct val="115000"/>
              </a:lnSpc>
              <a:spcBef>
                <a:spcPts val="1200"/>
              </a:spcBef>
              <a:spcAft>
                <a:spcPts val="0"/>
              </a:spcAft>
              <a:buClr>
                <a:schemeClr val="dk1"/>
              </a:buClr>
              <a:buSzPts val="1100"/>
              <a:buChar char="●"/>
            </a:pPr>
            <a:r>
              <a:rPr lang="en-GB" sz="1100">
                <a:solidFill>
                  <a:schemeClr val="dk1"/>
                </a:solidFill>
                <a:latin typeface="Roboto"/>
                <a:ea typeface="Roboto"/>
                <a:cs typeface="Roboto"/>
                <a:sym typeface="Roboto"/>
              </a:rPr>
              <a:t>Geographical Categorization</a:t>
            </a:r>
            <a:r>
              <a:rPr lang="en-GB" sz="1100">
                <a:solidFill>
                  <a:schemeClr val="dk1"/>
                </a:solidFill>
                <a:latin typeface="Roboto Light"/>
                <a:ea typeface="Roboto Light"/>
                <a:cs typeface="Roboto Light"/>
                <a:sym typeface="Roboto Light"/>
              </a:rPr>
              <a:t>: We display news by region (such as Europe, America, Asia), significantly increasing engagement among targeted reader groups.</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a:p>
            <a:pPr indent="-298450" lvl="0" marL="457200" rtl="0" algn="l">
              <a:lnSpc>
                <a:spcPct val="115000"/>
              </a:lnSpc>
              <a:spcBef>
                <a:spcPts val="0"/>
              </a:spcBef>
              <a:spcAft>
                <a:spcPts val="0"/>
              </a:spcAft>
              <a:buClr>
                <a:schemeClr val="dk1"/>
              </a:buClr>
              <a:buSzPts val="1100"/>
              <a:buChar char="●"/>
            </a:pPr>
            <a:r>
              <a:rPr lang="en-GB" sz="1100">
                <a:solidFill>
                  <a:schemeClr val="dk1"/>
                </a:solidFill>
                <a:latin typeface="Roboto"/>
                <a:ea typeface="Roboto"/>
                <a:cs typeface="Roboto"/>
                <a:sym typeface="Roboto"/>
              </a:rPr>
              <a:t>Thematic Presentation</a:t>
            </a:r>
            <a:r>
              <a:rPr lang="en-GB" sz="1100">
                <a:solidFill>
                  <a:schemeClr val="dk1"/>
                </a:solidFill>
                <a:latin typeface="Roboto Light"/>
                <a:ea typeface="Roboto Light"/>
                <a:cs typeface="Roboto Light"/>
                <a:sym typeface="Roboto Light"/>
              </a:rPr>
              <a:t>: Clearly structured sections — including science, technology, travel, and photography — effectively attract audiences with specialized interests.</a:t>
            </a:r>
            <a:br>
              <a:rPr lang="en-GB" sz="1100">
                <a:solidFill>
                  <a:schemeClr val="dk1"/>
                </a:solidFill>
                <a:latin typeface="Roboto Light"/>
                <a:ea typeface="Roboto Light"/>
                <a:cs typeface="Roboto Light"/>
                <a:sym typeface="Roboto Light"/>
              </a:rPr>
            </a:br>
            <a:endParaRPr sz="1100">
              <a:solidFill>
                <a:schemeClr val="dk1"/>
              </a:solidFill>
              <a:latin typeface="Roboto Light"/>
              <a:ea typeface="Roboto Light"/>
              <a:cs typeface="Roboto Light"/>
              <a:sym typeface="Roboto Light"/>
            </a:endParaRPr>
          </a:p>
        </p:txBody>
      </p:sp>
      <p:pic>
        <p:nvPicPr>
          <p:cNvPr id="108" name="Google Shape;108;p21" title="Screenshot 2025-07-27 at 08.51.00.png"/>
          <p:cNvPicPr preferRelativeResize="0"/>
          <p:nvPr/>
        </p:nvPicPr>
        <p:blipFill>
          <a:blip r:embed="rId3">
            <a:alphaModFix/>
          </a:blip>
          <a:stretch>
            <a:fillRect/>
          </a:stretch>
        </p:blipFill>
        <p:spPr>
          <a:xfrm>
            <a:off x="877463" y="2439075"/>
            <a:ext cx="7389072" cy="2594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