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Roboto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RobotoLigh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Light-italic.fntdata"/><Relationship Id="rId23" Type="http://schemas.openxmlformats.org/officeDocument/2006/relationships/font" Target="fonts/Robo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1ab11ba06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1ab11ba06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1ab11ba0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1ab11ba0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71ab11ba06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71ab11ba06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71ab11ba0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71ab11ba0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d6a5c0a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d6a5c0a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d6a5c0a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d6a5c0a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d6a5c0a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5d6a5c0a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45d6a5c0a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45d6a5c0a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71ab11ba06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71ab11ba06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71ab11ba06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71ab11ba06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1ab11ba0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1ab11ba0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1ab11ba06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1ab11ba06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205950" y="2116502"/>
            <a:ext cx="6659400" cy="14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Καλωσορίσατε στο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Διαχειριστικό Περιβάλλον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του ELTV World News — μια προηγμένη αλλά φιλική πλατφόρμα σχεδιασμένη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για να ενισχύσει τη ροή σύνταξης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να διευκολύνει την καθημερινή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διαχείριση περιεχομένου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και να παρέχει άμεση εικόνα για την απόδοση, τις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διαφημίσεις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και την αλληλεπίδραση των αναγνωστών.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Κάθε εργαλείο έχει δημιουργηθεί για να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εξυπηρετεί τον σύγχρονο δημοσιογράφο και διαχειριστή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προσφέροντας αυτονομία, ακρίβεια και ταχύτητα στη λήψη αποφάσεων.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8" name="Google Shape;58;p13" title="eltv-logo-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307" y="363100"/>
            <a:ext cx="2645376" cy="9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4397975" y="1325850"/>
            <a:ext cx="149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4587"/>
                </a:solidFill>
              </a:rPr>
              <a:t>World News</a:t>
            </a:r>
            <a:endParaRPr b="1" sz="18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/>
        </p:nvSpPr>
        <p:spPr>
          <a:xfrm>
            <a:off x="359550" y="308175"/>
            <a:ext cx="82764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Προηγμένες Αναλυτικές Αναφορές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Ανάλυση σε βάθος των δεδομένων επισκέψεων μέσω προηγμένων αναφορών, αποκτώντας ολοκληρωμένη εικόνα για την απόδοση και την αλληλεπίδραση με το 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περιεχόμενο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Συγκριτική Ανάλυση: Συγκρίνουμε την απόδοση άρθρων και δημοσιεύσεων για να βελτιώσουμε τη συντακτική μας στρατηγική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Ιστορικά Στοιχεία: 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Αξιοποιούμε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ιστορικά δεδομένα για να εντοπίσουμε μακροπρόθεσμες τάσεις και να προσαρμόσουμε τη στρατηγική περιεχομένου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endParaRPr sz="11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4" name="Google Shape;114;p22" title="Screenshot 2025-07-27 at 08.51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475" y="2695250"/>
            <a:ext cx="7170551" cy="227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/>
          <p:nvPr/>
        </p:nvSpPr>
        <p:spPr>
          <a:xfrm>
            <a:off x="359550" y="308175"/>
            <a:ext cx="8276400" cy="13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Ενδυναμώνοντας τη Συντακτική Ροή Εργασίας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Η τεκμηρίωση του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ELTV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World News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Back Office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διασφαλίζει ότι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η συντακτική μας ομάδα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είναι πλήρως εξοπλισμένη για να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διαχειρίζεται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στρατηγικά το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περιεχόμενο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να κατανοεί σε βάθος το κοινό της και να λειτουργεί την ειδησεογραφική ροή με 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τη 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μέγιστη αποδοτικότητα. Κάθε λειτουργία είναι σχεδιασμένη με προσοχή ώστε να σας κρατά ενημερωμένους, οργανωμένους και αποτελεσματικούς — καθιστώντας τη ροή εργασίας ομαλή και απολαυστική.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0" name="Google Shape;120;p23" title="Screenshot 2025-07-27 at 08.55.1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275" y="1990575"/>
            <a:ext cx="7853449" cy="246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/>
        </p:nvSpPr>
        <p:spPr>
          <a:xfrm>
            <a:off x="1205950" y="2116502"/>
            <a:ext cx="6659400" cy="19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Σας ευχαριστούμε θερμά για την προσοχή σας.</a:t>
            </a:r>
            <a:endParaRPr sz="11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Με προηγμένα εργαλεία διαχείρισης, real-time αναλύσεις και πλήρη έλεγχο του περιεχομένου, φέρνουμε την επόμενη μέρα της Ελληνικής ενημέρωσης για την ομογένεια και όχι μόνο, πιο κοντά.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Το μέλλον της ενημέρωσης χτίζεται εδώ.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Με εκτίμηση,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Η ομάδα του ELTV</a:t>
            </a:r>
            <a:endParaRPr sz="11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6" name="Google Shape;126;p24"/>
          <p:cNvSpPr txBox="1"/>
          <p:nvPr/>
        </p:nvSpPr>
        <p:spPr>
          <a:xfrm>
            <a:off x="213399" y="4620408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Jordan Capital Group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24"/>
          <p:cNvSpPr txBox="1"/>
          <p:nvPr/>
        </p:nvSpPr>
        <p:spPr>
          <a:xfrm>
            <a:off x="7322475" y="4620400"/>
            <a:ext cx="164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info@jcgroupsa.com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8" name="Google Shape;128;p24"/>
          <p:cNvSpPr txBox="1"/>
          <p:nvPr/>
        </p:nvSpPr>
        <p:spPr>
          <a:xfrm>
            <a:off x="3724450" y="4620400"/>
            <a:ext cx="118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Roboto Light"/>
                <a:ea typeface="Roboto Light"/>
                <a:cs typeface="Roboto Light"/>
                <a:sym typeface="Roboto Light"/>
              </a:rPr>
              <a:t>jcgroupsa.com</a:t>
            </a:r>
            <a:endParaRPr sz="1200">
              <a:solidFill>
                <a:srgbClr val="CC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29" name="Google Shape;129;p24" title="eltv-logo-blu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9307" y="363100"/>
            <a:ext cx="2645376" cy="9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4"/>
          <p:cNvSpPr txBox="1"/>
          <p:nvPr/>
        </p:nvSpPr>
        <p:spPr>
          <a:xfrm>
            <a:off x="4397975" y="1325850"/>
            <a:ext cx="1496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C4587"/>
                </a:solidFill>
              </a:rPr>
              <a:t>World News</a:t>
            </a:r>
            <a:endParaRPr b="1" sz="18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59550" y="308175"/>
            <a:ext cx="5400300" cy="44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Επισκόπηση </a:t>
            </a: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Πίνακα Ελέγχου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Το βασικό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μενού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είναι το κεντρικό εργαλείο, οργανωμένο με τρόπο διαισθητικό για εύκολη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πλοήγηση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και άμεση πρόσβαση σε </a:t>
            </a: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όλες τις βασικές λειτουργίες του Back Office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 Από τη δημιουργία περιεχομένου έως την ανάλυση της απόδοσης, όλα βρίσκονται σε ένα μέρος:</a:t>
            </a: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Διαχείριση Άρθρων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Δημιουργία νέων άρθρων, προεπισκόπηση, επεξεργασία ή διαγραφή των υπαρχόντων με ευκολία.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Έλεγχος Δημοσιεύσεων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Δημιουργία δημοσιεύσεων με απλό και γρήγορο τρόπο χρησιμοποιώντας σύγχρονα και εξειδικευμένα εργαλεία.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Προώθηση Περιεχομένου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Διαχείριση του κεντρικού slider των banner της αρχικής σελίδας, προβάλλοντας κορυφαίες ειδήσεις ή επιλεγμένες διαφημίσεις που τραβούν άμεσα την προσοχή των αναγνωστών.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Κατηγοριοποίηση &amp; SEO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Οργάνωση και βελτιστοποίηση της προσβασιμότητας  του περιεχομένου μέσω στοχευμένης χρήσης ετικετών (tags ή αλλιώς hashtags).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Διαχείριση Διαφημίσεων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Ενσωματωση διαφημίσεων με ευκολία πάνω σε ειδικά σημεία χωρίς να διαταράσσεται η εμπειρία του αναγνώστη-επισκέπτη.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Ανάλυση Τάσεων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Παρακολούθηση των δημοφιλή θεματικών στα social media και προσαρμογή ανάλογης στρατηγικής κατά τη σύνταξη περιεχομένου.</a:t>
            </a: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1200" y="152400"/>
            <a:ext cx="19910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359550" y="308175"/>
            <a:ext cx="3448500" cy="45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Δημιουργία &amp; Επεξεργασία Άρθρων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Εδώ ξεκινάει να δημιουργείται το περιεχόμενό. Με έναν ισχυρό αλλά φιλικό στη χρήση επεξεργαστή κειμένου, οι δημοσιογραφική ομάδας μας δημιουργεί ουσιαστικά και καλαίσθητα άρθρα με ευκολία: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Τίτλος &amp; Προγραμματισμός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Ορισμός 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εντυπωσιακών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τίτλων και προγραμματισμός της 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δημοσίευσης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με ακρίβεια, βελτιώνοντας τον έλεγχο του content και της 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στρατηγικής που ακολουθείται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.</a:t>
            </a:r>
            <a:b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Κατηγοριοποίηση &amp; Ετικέτες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Οργάνωση των άρθρων με κατηγορίες και ετικέτες (hashtags).</a:t>
            </a:r>
            <a:b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Οπτικό Υλικό &amp; Πολυμέσα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Ενσωμάτωση βίντεο και εικόνων — μαζί, μέσα από έναν εύχρηστο επεξεργαστή κειμένου.</a:t>
            </a:r>
            <a:b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Σύνδεση με Social Media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Αυτόματη ανάρτηση των του περιεχομένου σε κοινωνικά δίκτυα όπως το Facebook και το X (Twitter), ενισχύοντας την αλληλεπίδραση και την απήχηση.</a:t>
            </a:r>
            <a:b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Char char="●"/>
            </a:pPr>
            <a:r>
              <a:rPr lang="en-GB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Προβολή ως Προτεινόμενο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Ανάδειξη σημαντικού 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περιεχομένου</a:t>
            </a: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μέσω του slider της αρχικής σελίδας, αυξάνοντας την ορατότητα και την αναγνωσιμότητα.</a:t>
            </a:r>
            <a:endParaRPr sz="9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1" name="Google Shape;71;p15" title="Screenshot 2025-07-27 at 08.45.24.png"/>
          <p:cNvPicPr preferRelativeResize="0"/>
          <p:nvPr/>
        </p:nvPicPr>
        <p:blipFill rotWithShape="1">
          <a:blip r:embed="rId3">
            <a:alphaModFix/>
          </a:blip>
          <a:srcRect b="0" l="377" r="377" t="0"/>
          <a:stretch/>
        </p:blipFill>
        <p:spPr>
          <a:xfrm>
            <a:off x="3996774" y="1262450"/>
            <a:ext cx="5031150" cy="2730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359550" y="308175"/>
            <a:ext cx="3976800" cy="45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Ολοκληρωμένα Στατιστικά &amp; Αναλυτικά Στοιχεία</a:t>
            </a:r>
            <a:endParaRPr sz="13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Αξιοποίηση της δύναμης της προηγμένης ανάλυσης δεδομένων, αποκτώντας βαθιά κατανόηση της συμπεριφοράς των αναγνωστών, των προτύπων αλληλεπίδρασης και της απόδοσης του περιεχομένου μας:</a:t>
            </a:r>
            <a:endParaRPr sz="9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Δεδομένα Κοινού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Παρακολούθηση 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επισκεπτών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, συνεδριών χρηστών, αναγνώσεων περιεχομένου και τάσεις επισκεψιμότητας σε μηνιαία ή ετήσια βάση.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Χρήση Συσκευών &amp; Περιηγητών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Κατανόηση με σαφήνεια πώς οι χρήστες αλληλεπιδρούν με την πλατφόρμα ενημέρωσης από διάφορες συσκευές και browsers, επιτρέποντας στοχευμένες βελτιστοποιήσεις.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Γεωγραφικά &amp; Γλωσσικά Στοιχεία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Αναγνώριση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της δημογραφίας του κοινού μας— γεωγραφική προέλευση και προτιμώμενες γλώσσες — προσαρμόζοντας το περιεχόμενο ώστε να αγγίζει πιο αποτελεσματικά τα διάφορα κοινά.</a:t>
            </a:r>
            <a:b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0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-GB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Οπτικοποίηση Απόδοσης</a:t>
            </a:r>
            <a:r>
              <a:rPr lang="en-GB" sz="10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Γραφήματα και διαγράμματα παρουσιάζουν τα δεδομένα με ευανάγνωστο τρόπο, διευκολύνοντας τη γρήγορη κατανόηση πολύπλοκων αναλύσεων και υποστηρίζοντας στρατηγικές αποφάσεις.</a:t>
            </a:r>
            <a:endParaRPr sz="10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350" y="824318"/>
            <a:ext cx="4807651" cy="230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6350" y="3125721"/>
            <a:ext cx="4807651" cy="13736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/>
        </p:nvSpPr>
        <p:spPr>
          <a:xfrm>
            <a:off x="359550" y="308175"/>
            <a:ext cx="5400300" cy="27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Παρακολούθηση Τάσεων &amp; Δημοφιλών Θεμάτων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Παρακολουθούμε στενά τις τάσεις της επικαιρότητας, ώστε να μπορούμε να προσαρμόζουμε τη συντακτική μας στρατηγική με βάση τα πραγματικά ενδιαφέροντα του κοινού: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Δεδομένα σε Πραγματικό Χρόνο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Ενημερωνόμαστε διαρκώς με στατιστικά για ό,τι είναι trending, ώστε να εντοπίζουμε πρώτοι τις έκτακτες ειδήσεις και να αντιδρούμε άμεσα.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Στρατηγική Περιεχομένου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Χρησιμοποιούμε τις τάσεις και τα hashtags για να δημιουργούμε άρθρα που τραβούν την προσοχή, αυξάνουν την αλληλεπίδραση και ενισχύουν την επισκεψιμότητα της πλατφόρμας μας.</a:t>
            </a:r>
            <a:endParaRPr sz="11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4" name="Google Shape;84;p17" title="Screenshot 2025-07-27 at 08.47.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250" y="152400"/>
            <a:ext cx="2591764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359550" y="308175"/>
            <a:ext cx="8415900" cy="21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Προσαρμογή Slider Αρχικής Σελίδας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Κερδίζουμε το βλέμμα των αναγνωστών με δυναμικό και εντυπωσιακό περιεχόμενο, τοποθετημένο σε περίοπτη θέση στην αρχική μας σελίδα: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Εύκολη Διαχείριση Στοιχείων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Προσθέτουμε, μετακινούμε ή αφαιρούμε αντικείμενα στο slider με ευκολία, προβάλλοντας στρατηγικά το περιεχόμενό μας.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Βελτιστοποιημένη Οπτική Παρουσίαση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Προσαρμόζουμε εύκολα το “κόψιμο” και την τοποθέτηση των εικόνων, ώστε το προτεινόμενο περιεχόμενο να εμφανίζεται ελκυστικό και επαγγελματικό.</a:t>
            </a:r>
            <a:endParaRPr sz="1100">
              <a:solidFill>
                <a:srgbClr val="434343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499" y="2520900"/>
            <a:ext cx="6698998" cy="248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359550" y="308175"/>
            <a:ext cx="84234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Διαχείριση Ετικετών &amp; Βελτιστοποίηση SEO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Απλοποιούμε και οργανώνουμε τις ετικέτες μας (hashtags) για καλύτερη ευρετηρίαση και αποδοτικότερη διαχείριση περιεχομένου: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Πλήρης Έλεγχος Ετικετών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Προσθέτουμε, επεξεργαζόμαστε, αφαιρούμε και μεταφράζουμε ετικέτες εύκολα, διατηρώντας μια ξεκάθαρη και οργανωμένη δομή περιεχομένου.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Οφέλη </a:t>
            </a: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SEO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Η σωστή χρήση ετικετών ενισχύει άμεσα την απόδοση SEO της πλατφόρμας ενημέρωσης, αυξάνοντας την ανακαλυψιμότητα και την αναγνωσιμότητα του περιεχομένου.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6" name="Google Shape;96;p19" title="Screenshot 2025-07-27 at 08.49.0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25" y="2775175"/>
            <a:ext cx="8347451" cy="213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359550" y="308175"/>
            <a:ext cx="8349900" cy="23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Κέντρο Διαχείρισης Διαφημίσεων</a:t>
            </a:r>
            <a:endParaRPr sz="1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Αξιοποιούμε στο έπακρο τις δυνατότητες διαφήμισης στην πλατφόρμα με έξυπνα εργαλεία διαχείρισης, χωρίς να θυσιάζουμε την εμπειρία του αναγνώστη: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Ευέλικτη Δημιουργία Διαφημίσεων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Δημιουργούμε γρήγορα νέες διαφημίσεις με μεταφόρτωση εικόνων, προσαρμοσμένα URLs (διαδικτυακούς συνδέσμους) και ακριβείς ρυθμίσεις ορατότητας.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Έλεγχος Απόδοσης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Επεξεργαζόμαστε εύκολα τις υπάρχουσες καμπάνιες, ρυθμίζουμε τη συχνότητα εμφάνισης ή αφαιρούμε άμεσα ξεπερασμένες διαφημίσεις.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2" name="Google Shape;102;p20" title="Screenshot 2025-07-27 at 08.49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8037" y="2634075"/>
            <a:ext cx="7567927" cy="238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/>
        </p:nvSpPr>
        <p:spPr>
          <a:xfrm>
            <a:off x="359550" y="308175"/>
            <a:ext cx="8305800" cy="21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Προβολή Περιεχομένου βάσει Κατηγοριών</a:t>
            </a:r>
            <a:endParaRPr sz="1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Βελτιώνουμε την εμπειρία του αναγνώστη οργανώνοντας το περιεχόμενο με γεωγραφικά και θεματικά κριτήρια:</a:t>
            </a: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Γεωγραφική Κατηγοριοποίηση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Προβάλλουμε ειδήσεις ανά περιοχή (όπως Ευρώπη, 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Αμερική, 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Ασία), ενισχύοντας σημαντικά την εμπλοκή συγκεκριμένων ομάδων αναγνωστών.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GB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Θεματική Παρουσίαση</a:t>
            </a:r>
            <a: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: Ξεκάθαρα οργανωμένες ενότητες, όπως επιστήμη, τεχνολογία, ταξίδια και φωτογραφία, προσελκύουν αποτελεσματικά κοινά με εξειδικευμένα ενδιαφέροντα.</a:t>
            </a:r>
            <a:br>
              <a:rPr lang="en-GB" sz="11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</a:br>
            <a:endParaRPr sz="11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8" name="Google Shape;108;p21" title="Screenshot 2025-07-27 at 08.51.0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7463" y="2439075"/>
            <a:ext cx="7389072" cy="259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