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y="5143500" cx="9144000"/>
  <p:notesSz cx="6858000" cy="9144000"/>
  <p:embeddedFontLst>
    <p:embeddedFont>
      <p:font typeface="Roboto"/>
      <p:regular r:id="rId20"/>
      <p:bold r:id="rId21"/>
      <p:italic r:id="rId22"/>
      <p:boldItalic r:id="rId23"/>
    </p:embeddedFont>
    <p:embeddedFont>
      <p:font typeface="Roboto Light"/>
      <p:regular r:id="rId24"/>
      <p:bold r:id="rId25"/>
      <p:italic r:id="rId26"/>
      <p:bold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oboto-regular.fntdata"/><Relationship Id="rId22" Type="http://schemas.openxmlformats.org/officeDocument/2006/relationships/font" Target="fonts/Roboto-italic.fntdata"/><Relationship Id="rId21" Type="http://schemas.openxmlformats.org/officeDocument/2006/relationships/font" Target="fonts/Roboto-bold.fntdata"/><Relationship Id="rId24" Type="http://schemas.openxmlformats.org/officeDocument/2006/relationships/font" Target="fonts/RobotoLight-regular.fntdata"/><Relationship Id="rId23" Type="http://schemas.openxmlformats.org/officeDocument/2006/relationships/font" Target="fonts/Roboto-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obotoLight-italic.fntdata"/><Relationship Id="rId25" Type="http://schemas.openxmlformats.org/officeDocument/2006/relationships/font" Target="fonts/RobotoLight-bold.fntdata"/><Relationship Id="rId27" Type="http://schemas.openxmlformats.org/officeDocument/2006/relationships/font" Target="fonts/RobotoLight-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371ab0479d4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371ab0479d4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371ab0479d4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371ab0479d4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371ab0479d4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371ab0479d4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371ab0479d4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371ab0479d4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371ab0479d4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371ab0479d4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371ab0479d4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371ab0479d4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371ab0479d4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371ab0479d4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371ab0479d4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371ab0479d4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371ab0479d4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371ab0479d4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371ab0479d4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371ab0479d4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371ab0479d4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371ab0479d4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371ab0479d4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371ab0479d4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371ab0479d4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371ab0479d4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371ab0479d4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371ab0479d4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nvSpPr>
        <p:spPr>
          <a:xfrm>
            <a:off x="213399" y="4620408"/>
            <a:ext cx="1642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a:solidFill>
                  <a:srgbClr val="CC0000"/>
                </a:solidFill>
                <a:latin typeface="Roboto Light"/>
                <a:ea typeface="Roboto Light"/>
                <a:cs typeface="Roboto Light"/>
                <a:sym typeface="Roboto Light"/>
              </a:rPr>
              <a:t>Jordan Capital Group</a:t>
            </a:r>
            <a:endParaRPr sz="1200">
              <a:solidFill>
                <a:srgbClr val="CC0000"/>
              </a:solidFill>
              <a:latin typeface="Roboto Light"/>
              <a:ea typeface="Roboto Light"/>
              <a:cs typeface="Roboto Light"/>
              <a:sym typeface="Roboto Light"/>
            </a:endParaRPr>
          </a:p>
        </p:txBody>
      </p:sp>
      <p:sp>
        <p:nvSpPr>
          <p:cNvPr id="55" name="Google Shape;55;p13"/>
          <p:cNvSpPr txBox="1"/>
          <p:nvPr/>
        </p:nvSpPr>
        <p:spPr>
          <a:xfrm>
            <a:off x="7322475" y="4620400"/>
            <a:ext cx="1642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a:solidFill>
                  <a:srgbClr val="CC0000"/>
                </a:solidFill>
                <a:latin typeface="Roboto Light"/>
                <a:ea typeface="Roboto Light"/>
                <a:cs typeface="Roboto Light"/>
                <a:sym typeface="Roboto Light"/>
              </a:rPr>
              <a:t>info@jcgroupsa.com</a:t>
            </a:r>
            <a:endParaRPr sz="1200">
              <a:solidFill>
                <a:srgbClr val="CC0000"/>
              </a:solidFill>
              <a:latin typeface="Roboto Light"/>
              <a:ea typeface="Roboto Light"/>
              <a:cs typeface="Roboto Light"/>
              <a:sym typeface="Roboto Light"/>
            </a:endParaRPr>
          </a:p>
        </p:txBody>
      </p:sp>
      <p:sp>
        <p:nvSpPr>
          <p:cNvPr id="56" name="Google Shape;56;p13"/>
          <p:cNvSpPr txBox="1"/>
          <p:nvPr/>
        </p:nvSpPr>
        <p:spPr>
          <a:xfrm>
            <a:off x="3724450" y="4620400"/>
            <a:ext cx="118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a:solidFill>
                  <a:srgbClr val="CC0000"/>
                </a:solidFill>
                <a:latin typeface="Roboto Light"/>
                <a:ea typeface="Roboto Light"/>
                <a:cs typeface="Roboto Light"/>
                <a:sym typeface="Roboto Light"/>
              </a:rPr>
              <a:t>jcgroupsa.com</a:t>
            </a:r>
            <a:endParaRPr sz="1200">
              <a:solidFill>
                <a:srgbClr val="CC0000"/>
              </a:solidFill>
              <a:latin typeface="Roboto Light"/>
              <a:ea typeface="Roboto Light"/>
              <a:cs typeface="Roboto Light"/>
              <a:sym typeface="Roboto Light"/>
            </a:endParaRPr>
          </a:p>
        </p:txBody>
      </p:sp>
      <p:sp>
        <p:nvSpPr>
          <p:cNvPr id="57" name="Google Shape;57;p13"/>
          <p:cNvSpPr txBox="1"/>
          <p:nvPr/>
        </p:nvSpPr>
        <p:spPr>
          <a:xfrm>
            <a:off x="1205950" y="2116502"/>
            <a:ext cx="6659400" cy="1440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Clr>
                <a:schemeClr val="dk1"/>
              </a:buClr>
              <a:buSzPts val="1100"/>
              <a:buFont typeface="Arial"/>
              <a:buNone/>
            </a:pPr>
            <a:r>
              <a:rPr lang="en-GB" sz="1100">
                <a:latin typeface="Roboto Light"/>
                <a:ea typeface="Roboto Light"/>
                <a:cs typeface="Roboto Light"/>
                <a:sym typeface="Roboto Light"/>
              </a:rPr>
              <a:t>Welcome to ELTV World News – the central news hub for the Global Hellenism and the Greek diaspora.</a:t>
            </a:r>
            <a:endParaRPr sz="1100">
              <a:latin typeface="Roboto Light"/>
              <a:ea typeface="Roboto Light"/>
              <a:cs typeface="Roboto Light"/>
              <a:sym typeface="Roboto Light"/>
            </a:endParaRPr>
          </a:p>
          <a:p>
            <a:pPr indent="0" lvl="0" marL="0" rtl="0" algn="l">
              <a:lnSpc>
                <a:spcPct val="115000"/>
              </a:lnSpc>
              <a:spcBef>
                <a:spcPts val="1200"/>
              </a:spcBef>
              <a:spcAft>
                <a:spcPts val="0"/>
              </a:spcAft>
              <a:buClr>
                <a:schemeClr val="dk1"/>
              </a:buClr>
              <a:buSzPts val="1100"/>
              <a:buFont typeface="Arial"/>
              <a:buNone/>
            </a:pPr>
            <a:r>
              <a:rPr lang="en-GB" sz="1100">
                <a:latin typeface="Roboto Light"/>
                <a:ea typeface="Roboto Light"/>
                <a:cs typeface="Roboto Light"/>
                <a:sym typeface="Roboto Light"/>
              </a:rPr>
              <a:t>With a constant stream of news from around the world, dynamic opinion pieces, and reports carrying a strong Greek perspective, ELTV World News covers the diaspora with respect, credibility, and technological innovation.</a:t>
            </a:r>
            <a:endParaRPr sz="1100">
              <a:latin typeface="Roboto Light"/>
              <a:ea typeface="Roboto Light"/>
              <a:cs typeface="Roboto Light"/>
              <a:sym typeface="Roboto Light"/>
            </a:endParaRPr>
          </a:p>
          <a:p>
            <a:pPr indent="0" lvl="0" marL="0" rtl="0" algn="l">
              <a:lnSpc>
                <a:spcPct val="115000"/>
              </a:lnSpc>
              <a:spcBef>
                <a:spcPts val="1200"/>
              </a:spcBef>
              <a:spcAft>
                <a:spcPts val="1200"/>
              </a:spcAft>
              <a:buClr>
                <a:schemeClr val="dk1"/>
              </a:buClr>
              <a:buSzPts val="1100"/>
              <a:buFont typeface="Arial"/>
              <a:buNone/>
            </a:pPr>
            <a:r>
              <a:rPr lang="en-GB" sz="1100">
                <a:latin typeface="Roboto Light"/>
                <a:ea typeface="Roboto Light"/>
                <a:cs typeface="Roboto Light"/>
                <a:sym typeface="Roboto Light"/>
              </a:rPr>
              <a:t>Here, news isn’t just content — it’s identity.</a:t>
            </a:r>
            <a:endParaRPr sz="1100">
              <a:latin typeface="Roboto Light"/>
              <a:ea typeface="Roboto Light"/>
              <a:cs typeface="Roboto Light"/>
              <a:sym typeface="Roboto Light"/>
            </a:endParaRPr>
          </a:p>
        </p:txBody>
      </p:sp>
      <p:pic>
        <p:nvPicPr>
          <p:cNvPr id="58" name="Google Shape;58;p13" title="eltv-logo-blue.png"/>
          <p:cNvPicPr preferRelativeResize="0"/>
          <p:nvPr/>
        </p:nvPicPr>
        <p:blipFill>
          <a:blip r:embed="rId3">
            <a:alphaModFix/>
          </a:blip>
          <a:stretch>
            <a:fillRect/>
          </a:stretch>
        </p:blipFill>
        <p:spPr>
          <a:xfrm>
            <a:off x="3249307" y="363100"/>
            <a:ext cx="2645376" cy="962750"/>
          </a:xfrm>
          <a:prstGeom prst="rect">
            <a:avLst/>
          </a:prstGeom>
          <a:noFill/>
          <a:ln>
            <a:noFill/>
          </a:ln>
        </p:spPr>
      </p:pic>
      <p:sp>
        <p:nvSpPr>
          <p:cNvPr id="59" name="Google Shape;59;p13"/>
          <p:cNvSpPr txBox="1"/>
          <p:nvPr/>
        </p:nvSpPr>
        <p:spPr>
          <a:xfrm>
            <a:off x="4397975" y="1325850"/>
            <a:ext cx="1496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800">
                <a:solidFill>
                  <a:srgbClr val="1C4587"/>
                </a:solidFill>
              </a:rPr>
              <a:t>World News</a:t>
            </a:r>
            <a:endParaRPr b="1" sz="1800">
              <a:solidFill>
                <a:srgbClr val="1C4587"/>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22"/>
          <p:cNvSpPr txBox="1"/>
          <p:nvPr/>
        </p:nvSpPr>
        <p:spPr>
          <a:xfrm>
            <a:off x="359550" y="308175"/>
            <a:ext cx="8429100" cy="3133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400"/>
              </a:spcBef>
              <a:spcAft>
                <a:spcPts val="0"/>
              </a:spcAft>
              <a:buNone/>
            </a:pPr>
            <a:r>
              <a:rPr lang="en-GB" sz="1700">
                <a:solidFill>
                  <a:schemeClr val="dk1"/>
                </a:solidFill>
                <a:latin typeface="Roboto"/>
                <a:ea typeface="Roboto"/>
                <a:cs typeface="Roboto"/>
                <a:sym typeface="Roboto"/>
              </a:rPr>
              <a:t>Footer Overview</a:t>
            </a:r>
            <a:endParaRPr sz="1700">
              <a:solidFill>
                <a:schemeClr val="dk1"/>
              </a:solidFill>
              <a:latin typeface="Roboto"/>
              <a:ea typeface="Roboto"/>
              <a:cs typeface="Roboto"/>
              <a:sym typeface="Roboto"/>
            </a:endParaRPr>
          </a:p>
          <a:p>
            <a:pPr indent="-285750" lvl="0" marL="457200" rtl="0" algn="l">
              <a:lnSpc>
                <a:spcPct val="100000"/>
              </a:lnSpc>
              <a:spcBef>
                <a:spcPts val="1200"/>
              </a:spcBef>
              <a:spcAft>
                <a:spcPts val="0"/>
              </a:spcAft>
              <a:buClr>
                <a:schemeClr val="dk1"/>
              </a:buClr>
              <a:buSzPts val="900"/>
              <a:buChar char="●"/>
            </a:pPr>
            <a:r>
              <a:rPr lang="en-GB" sz="900">
                <a:solidFill>
                  <a:schemeClr val="dk1"/>
                </a:solidFill>
                <a:latin typeface="Roboto Light"/>
                <a:ea typeface="Roboto Light"/>
                <a:cs typeface="Roboto Light"/>
                <a:sym typeface="Roboto Light"/>
              </a:rPr>
              <a:t>Social Media (Top Row)</a:t>
            </a:r>
            <a:r>
              <a:rPr lang="en-GB" sz="900">
                <a:solidFill>
                  <a:schemeClr val="dk1"/>
                </a:solidFill>
                <a:latin typeface="Roboto Light"/>
                <a:ea typeface="Roboto Light"/>
                <a:cs typeface="Roboto Light"/>
                <a:sym typeface="Roboto Light"/>
              </a:rPr>
              <a:t>:</a:t>
            </a:r>
            <a:r>
              <a:rPr lang="en-GB" sz="900">
                <a:solidFill>
                  <a:schemeClr val="dk1"/>
                </a:solidFill>
                <a:latin typeface="Roboto Light"/>
                <a:ea typeface="Roboto Light"/>
                <a:cs typeface="Roboto Light"/>
                <a:sym typeface="Roboto Light"/>
              </a:rPr>
              <a:t> We invite our visitors to follow us on social media platforms (X, Facebook, Instagram, YouTube), strengthening our daily connection with the community.</a:t>
            </a:r>
            <a:br>
              <a:rPr lang="en-GB" sz="900">
                <a:solidFill>
                  <a:schemeClr val="dk1"/>
                </a:solidFill>
                <a:latin typeface="Roboto Light"/>
                <a:ea typeface="Roboto Light"/>
                <a:cs typeface="Roboto Light"/>
                <a:sym typeface="Roboto Light"/>
              </a:rPr>
            </a:br>
            <a:endParaRPr sz="900">
              <a:solidFill>
                <a:schemeClr val="dk1"/>
              </a:solidFill>
              <a:latin typeface="Roboto Light"/>
              <a:ea typeface="Roboto Light"/>
              <a:cs typeface="Roboto Light"/>
              <a:sym typeface="Roboto Light"/>
            </a:endParaRPr>
          </a:p>
          <a:p>
            <a:pPr indent="-285750" lvl="0" marL="457200" rtl="0" algn="l">
              <a:lnSpc>
                <a:spcPct val="100000"/>
              </a:lnSpc>
              <a:spcBef>
                <a:spcPts val="0"/>
              </a:spcBef>
              <a:spcAft>
                <a:spcPts val="0"/>
              </a:spcAft>
              <a:buClr>
                <a:schemeClr val="dk1"/>
              </a:buClr>
              <a:buSzPts val="900"/>
              <a:buChar char="●"/>
            </a:pPr>
            <a:r>
              <a:rPr lang="en-GB" sz="900">
                <a:solidFill>
                  <a:schemeClr val="dk1"/>
                </a:solidFill>
                <a:latin typeface="Roboto Light"/>
                <a:ea typeface="Roboto Light"/>
                <a:cs typeface="Roboto Light"/>
                <a:sym typeface="Roboto Light"/>
              </a:rPr>
              <a:t>Left Section:</a:t>
            </a:r>
            <a:br>
              <a:rPr lang="en-GB" sz="900">
                <a:solidFill>
                  <a:schemeClr val="dk1"/>
                </a:solidFill>
                <a:latin typeface="Roboto Light"/>
                <a:ea typeface="Roboto Light"/>
                <a:cs typeface="Roboto Light"/>
                <a:sym typeface="Roboto Light"/>
              </a:rPr>
            </a:br>
            <a:br>
              <a:rPr lang="en-GB" sz="900">
                <a:solidFill>
                  <a:schemeClr val="dk1"/>
                </a:solidFill>
                <a:latin typeface="Roboto Light"/>
                <a:ea typeface="Roboto Light"/>
                <a:cs typeface="Roboto Light"/>
                <a:sym typeface="Roboto Light"/>
              </a:rPr>
            </a:br>
            <a:r>
              <a:rPr lang="en-GB" sz="900">
                <a:solidFill>
                  <a:schemeClr val="dk1"/>
                </a:solidFill>
                <a:latin typeface="Roboto Light"/>
                <a:ea typeface="Roboto Light"/>
                <a:cs typeface="Roboto Light"/>
                <a:sym typeface="Roboto Light"/>
              </a:rPr>
              <a:t> </a:t>
            </a:r>
            <a:r>
              <a:rPr lang="en-GB" sz="900">
                <a:solidFill>
                  <a:schemeClr val="dk1"/>
                </a:solidFill>
                <a:latin typeface="Roboto Light"/>
                <a:ea typeface="Roboto Light"/>
                <a:cs typeface="Roboto Light"/>
                <a:sym typeface="Roboto Light"/>
              </a:rPr>
              <a:t>The ELTV World News logo is accompanied by our mission statement:</a:t>
            </a:r>
            <a:br>
              <a:rPr lang="en-GB" sz="900">
                <a:solidFill>
                  <a:schemeClr val="dk1"/>
                </a:solidFill>
                <a:latin typeface="Roboto Light"/>
                <a:ea typeface="Roboto Light"/>
                <a:cs typeface="Roboto Light"/>
                <a:sym typeface="Roboto Light"/>
              </a:rPr>
            </a:br>
            <a:br>
              <a:rPr lang="en-GB" sz="900">
                <a:solidFill>
                  <a:schemeClr val="dk1"/>
                </a:solidFill>
                <a:latin typeface="Roboto Light"/>
                <a:ea typeface="Roboto Light"/>
                <a:cs typeface="Roboto Light"/>
                <a:sym typeface="Roboto Light"/>
              </a:rPr>
            </a:br>
            <a:r>
              <a:rPr lang="en-GB" sz="900">
                <a:solidFill>
                  <a:schemeClr val="dk1"/>
                </a:solidFill>
                <a:latin typeface="Roboto Light"/>
                <a:ea typeface="Roboto Light"/>
                <a:cs typeface="Roboto Light"/>
                <a:sym typeface="Roboto Light"/>
              </a:rPr>
              <a:t> “Our mission is to keep you informed with the latest developments.”</a:t>
            </a:r>
            <a:br>
              <a:rPr lang="en-GB" sz="900">
                <a:solidFill>
                  <a:schemeClr val="dk1"/>
                </a:solidFill>
                <a:latin typeface="Roboto Light"/>
                <a:ea typeface="Roboto Light"/>
                <a:cs typeface="Roboto Light"/>
                <a:sym typeface="Roboto Light"/>
              </a:rPr>
            </a:br>
            <a:br>
              <a:rPr lang="en-GB" sz="900">
                <a:solidFill>
                  <a:schemeClr val="dk1"/>
                </a:solidFill>
                <a:latin typeface="Roboto Light"/>
                <a:ea typeface="Roboto Light"/>
                <a:cs typeface="Roboto Light"/>
                <a:sym typeface="Roboto Light"/>
              </a:rPr>
            </a:br>
            <a:r>
              <a:rPr lang="en-GB" sz="900">
                <a:solidFill>
                  <a:schemeClr val="dk1"/>
                </a:solidFill>
                <a:latin typeface="Roboto Light"/>
                <a:ea typeface="Roboto Light"/>
                <a:cs typeface="Roboto Light"/>
                <a:sym typeface="Roboto Light"/>
              </a:rPr>
              <a:t> We also provide our main contact email: info@eltv.news</a:t>
            </a:r>
            <a:br>
              <a:rPr lang="en-GB" sz="900">
                <a:solidFill>
                  <a:schemeClr val="dk1"/>
                </a:solidFill>
                <a:latin typeface="Roboto Light"/>
                <a:ea typeface="Roboto Light"/>
                <a:cs typeface="Roboto Light"/>
                <a:sym typeface="Roboto Light"/>
              </a:rPr>
            </a:br>
            <a:endParaRPr sz="900">
              <a:solidFill>
                <a:schemeClr val="dk1"/>
              </a:solidFill>
              <a:latin typeface="Roboto Light"/>
              <a:ea typeface="Roboto Light"/>
              <a:cs typeface="Roboto Light"/>
              <a:sym typeface="Roboto Light"/>
            </a:endParaRPr>
          </a:p>
          <a:p>
            <a:pPr indent="-285750" lvl="0" marL="457200" rtl="0" algn="l">
              <a:lnSpc>
                <a:spcPct val="100000"/>
              </a:lnSpc>
              <a:spcBef>
                <a:spcPts val="0"/>
              </a:spcBef>
              <a:spcAft>
                <a:spcPts val="0"/>
              </a:spcAft>
              <a:buClr>
                <a:schemeClr val="dk1"/>
              </a:buClr>
              <a:buSzPts val="900"/>
              <a:buChar char="●"/>
            </a:pPr>
            <a:r>
              <a:rPr lang="en-GB" sz="900">
                <a:solidFill>
                  <a:schemeClr val="dk1"/>
                </a:solidFill>
                <a:latin typeface="Roboto Light"/>
                <a:ea typeface="Roboto Light"/>
                <a:cs typeface="Roboto Light"/>
                <a:sym typeface="Roboto Light"/>
              </a:rPr>
              <a:t>Center Section (About Us): This area includes quick links to: Contact, Advertising, Terms of Use, Cookie Policy, and Privacy Policy.</a:t>
            </a:r>
            <a:br>
              <a:rPr lang="en-GB" sz="900">
                <a:solidFill>
                  <a:schemeClr val="dk1"/>
                </a:solidFill>
                <a:latin typeface="Roboto Light"/>
                <a:ea typeface="Roboto Light"/>
                <a:cs typeface="Roboto Light"/>
                <a:sym typeface="Roboto Light"/>
              </a:rPr>
            </a:br>
            <a:endParaRPr sz="900">
              <a:solidFill>
                <a:schemeClr val="dk1"/>
              </a:solidFill>
              <a:latin typeface="Roboto Light"/>
              <a:ea typeface="Roboto Light"/>
              <a:cs typeface="Roboto Light"/>
              <a:sym typeface="Roboto Light"/>
            </a:endParaRPr>
          </a:p>
          <a:p>
            <a:pPr indent="-285750" lvl="0" marL="457200" rtl="0" algn="l">
              <a:lnSpc>
                <a:spcPct val="100000"/>
              </a:lnSpc>
              <a:spcBef>
                <a:spcPts val="0"/>
              </a:spcBef>
              <a:spcAft>
                <a:spcPts val="0"/>
              </a:spcAft>
              <a:buClr>
                <a:schemeClr val="dk1"/>
              </a:buClr>
              <a:buSzPts val="900"/>
              <a:buChar char="●"/>
            </a:pPr>
            <a:r>
              <a:rPr lang="en-GB" sz="900">
                <a:solidFill>
                  <a:schemeClr val="dk1"/>
                </a:solidFill>
                <a:latin typeface="Roboto Light"/>
                <a:ea typeface="Roboto Light"/>
                <a:cs typeface="Roboto Light"/>
                <a:sym typeface="Roboto Light"/>
              </a:rPr>
              <a:t>Right Section – Newsletter Subscription: We encourage visitors to subscribe to our newsletter and receive updates directly in their inbox, with a clear call-to-action button: “Subscribe.”</a:t>
            </a:r>
            <a:br>
              <a:rPr lang="en-GB" sz="900">
                <a:solidFill>
                  <a:schemeClr val="dk1"/>
                </a:solidFill>
                <a:latin typeface="Roboto Light"/>
                <a:ea typeface="Roboto Light"/>
                <a:cs typeface="Roboto Light"/>
                <a:sym typeface="Roboto Light"/>
              </a:rPr>
            </a:br>
            <a:endParaRPr sz="900">
              <a:solidFill>
                <a:schemeClr val="dk1"/>
              </a:solidFill>
              <a:latin typeface="Roboto Light"/>
              <a:ea typeface="Roboto Light"/>
              <a:cs typeface="Roboto Light"/>
              <a:sym typeface="Roboto Light"/>
            </a:endParaRPr>
          </a:p>
          <a:p>
            <a:pPr indent="-285750" lvl="0" marL="457200" rtl="0" algn="l">
              <a:lnSpc>
                <a:spcPct val="100000"/>
              </a:lnSpc>
              <a:spcBef>
                <a:spcPts val="0"/>
              </a:spcBef>
              <a:spcAft>
                <a:spcPts val="0"/>
              </a:spcAft>
              <a:buClr>
                <a:schemeClr val="dk1"/>
              </a:buClr>
              <a:buSzPts val="900"/>
              <a:buChar char="●"/>
            </a:pPr>
            <a:r>
              <a:rPr lang="en-GB" sz="900">
                <a:solidFill>
                  <a:schemeClr val="dk1"/>
                </a:solidFill>
                <a:latin typeface="Roboto Light"/>
                <a:ea typeface="Roboto Light"/>
                <a:cs typeface="Roboto Light"/>
                <a:sym typeface="Roboto Light"/>
              </a:rPr>
              <a:t>Mobile App Badges: Direct download links for the Google Play and App Store versions of our mobile app are included, adding a modern, tech-complete touch to our footer experience</a:t>
            </a:r>
            <a:r>
              <a:rPr lang="en-GB" sz="900">
                <a:solidFill>
                  <a:schemeClr val="dk1"/>
                </a:solidFill>
                <a:latin typeface="Roboto Light"/>
                <a:ea typeface="Roboto Light"/>
                <a:cs typeface="Roboto Light"/>
                <a:sym typeface="Roboto Light"/>
              </a:rPr>
              <a:t>.</a:t>
            </a:r>
            <a:endParaRPr sz="900">
              <a:solidFill>
                <a:schemeClr val="dk1"/>
              </a:solidFill>
              <a:latin typeface="Roboto Light"/>
              <a:ea typeface="Roboto Light"/>
              <a:cs typeface="Roboto Light"/>
              <a:sym typeface="Roboto Light"/>
            </a:endParaRPr>
          </a:p>
        </p:txBody>
      </p:sp>
      <p:pic>
        <p:nvPicPr>
          <p:cNvPr id="114" name="Google Shape;114;p22" title="Screenshot 2025-07-27 at 11.07.24.png"/>
          <p:cNvPicPr preferRelativeResize="0"/>
          <p:nvPr/>
        </p:nvPicPr>
        <p:blipFill rotWithShape="1">
          <a:blip r:embed="rId3">
            <a:alphaModFix/>
          </a:blip>
          <a:srcRect b="2812" l="0" r="0" t="2821"/>
          <a:stretch/>
        </p:blipFill>
        <p:spPr>
          <a:xfrm>
            <a:off x="1200638" y="3611350"/>
            <a:ext cx="6746924" cy="14013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3"/>
          <p:cNvSpPr txBox="1"/>
          <p:nvPr/>
        </p:nvSpPr>
        <p:spPr>
          <a:xfrm>
            <a:off x="359550" y="308175"/>
            <a:ext cx="4260300" cy="3453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400"/>
              </a:spcBef>
              <a:spcAft>
                <a:spcPts val="0"/>
              </a:spcAft>
              <a:buClr>
                <a:schemeClr val="dk1"/>
              </a:buClr>
              <a:buSzPts val="1100"/>
              <a:buFont typeface="Arial"/>
              <a:buNone/>
            </a:pPr>
            <a:r>
              <a:rPr lang="en-GB" sz="1700">
                <a:solidFill>
                  <a:schemeClr val="dk1"/>
                </a:solidFill>
                <a:latin typeface="Roboto"/>
                <a:ea typeface="Roboto"/>
                <a:cs typeface="Roboto"/>
                <a:sym typeface="Roboto"/>
              </a:rPr>
              <a:t>Article Listing</a:t>
            </a:r>
            <a:endParaRPr sz="1700">
              <a:solidFill>
                <a:schemeClr val="dk1"/>
              </a:solidFill>
              <a:latin typeface="Roboto"/>
              <a:ea typeface="Roboto"/>
              <a:cs typeface="Roboto"/>
              <a:sym typeface="Roboto"/>
            </a:endParaRPr>
          </a:p>
          <a:p>
            <a:pPr indent="0" lvl="0" marL="0" rtl="0" algn="l">
              <a:lnSpc>
                <a:spcPct val="115000"/>
              </a:lnSpc>
              <a:spcBef>
                <a:spcPts val="1200"/>
              </a:spcBef>
              <a:spcAft>
                <a:spcPts val="0"/>
              </a:spcAft>
              <a:buClr>
                <a:schemeClr val="dk1"/>
              </a:buClr>
              <a:buSzPts val="1100"/>
              <a:buFont typeface="Arial"/>
              <a:buNone/>
            </a:pPr>
            <a:r>
              <a:rPr lang="en-GB" sz="1100">
                <a:solidFill>
                  <a:schemeClr val="dk1"/>
                </a:solidFill>
                <a:latin typeface="Roboto Light"/>
                <a:ea typeface="Roboto Light"/>
                <a:cs typeface="Roboto Light"/>
                <a:sym typeface="Roboto Light"/>
              </a:rPr>
              <a:t>We’ve made sure that each article is presented clearly and with proper structure, so visitors can easily find what interests them. For every article, we include:</a:t>
            </a:r>
            <a:endParaRPr sz="1100">
              <a:solidFill>
                <a:schemeClr val="dk1"/>
              </a:solidFill>
              <a:latin typeface="Roboto Light"/>
              <a:ea typeface="Roboto Light"/>
              <a:cs typeface="Roboto Light"/>
              <a:sym typeface="Roboto Light"/>
            </a:endParaRPr>
          </a:p>
          <a:p>
            <a:pPr indent="-298450" lvl="0" marL="457200" rtl="0" algn="l">
              <a:lnSpc>
                <a:spcPct val="115000"/>
              </a:lnSpc>
              <a:spcBef>
                <a:spcPts val="1200"/>
              </a:spcBef>
              <a:spcAft>
                <a:spcPts val="0"/>
              </a:spcAft>
              <a:buClr>
                <a:schemeClr val="dk1"/>
              </a:buClr>
              <a:buSzPts val="1100"/>
              <a:buChar char="●"/>
            </a:pPr>
            <a:r>
              <a:rPr lang="en-GB" sz="1100">
                <a:solidFill>
                  <a:schemeClr val="dk1"/>
                </a:solidFill>
                <a:latin typeface="Roboto Light"/>
                <a:ea typeface="Roboto Light"/>
                <a:cs typeface="Roboto Light"/>
                <a:sym typeface="Roboto Light"/>
              </a:rPr>
              <a:t>Title: Displayed in bold font so it stands out at first glance.</a:t>
            </a:r>
            <a:br>
              <a:rPr lang="en-GB" sz="1100">
                <a:solidFill>
                  <a:schemeClr val="dk1"/>
                </a:solidFill>
                <a:latin typeface="Roboto Light"/>
                <a:ea typeface="Roboto Light"/>
                <a:cs typeface="Roboto Light"/>
                <a:sym typeface="Roboto Light"/>
              </a:rPr>
            </a:br>
            <a:endParaRPr sz="1100">
              <a:solidFill>
                <a:schemeClr val="dk1"/>
              </a:solidFill>
              <a:latin typeface="Roboto Light"/>
              <a:ea typeface="Roboto Light"/>
              <a:cs typeface="Roboto Light"/>
              <a:sym typeface="Roboto Light"/>
            </a:endParaRPr>
          </a:p>
          <a:p>
            <a:pPr indent="-298450" lvl="0" marL="457200" rtl="0" algn="l">
              <a:lnSpc>
                <a:spcPct val="115000"/>
              </a:lnSpc>
              <a:spcBef>
                <a:spcPts val="0"/>
              </a:spcBef>
              <a:spcAft>
                <a:spcPts val="0"/>
              </a:spcAft>
              <a:buClr>
                <a:schemeClr val="dk1"/>
              </a:buClr>
              <a:buSzPts val="1100"/>
              <a:buChar char="●"/>
            </a:pPr>
            <a:r>
              <a:rPr lang="en-GB" sz="1100">
                <a:solidFill>
                  <a:schemeClr val="dk1"/>
                </a:solidFill>
                <a:latin typeface="Roboto Light"/>
                <a:ea typeface="Roboto Light"/>
                <a:cs typeface="Roboto Light"/>
                <a:sym typeface="Roboto Light"/>
              </a:rPr>
              <a:t>Publication Date: Shown just below the title, giving readers a sense of when the news was published.</a:t>
            </a:r>
            <a:br>
              <a:rPr lang="en-GB" sz="1100">
                <a:solidFill>
                  <a:schemeClr val="dk1"/>
                </a:solidFill>
                <a:latin typeface="Roboto Light"/>
                <a:ea typeface="Roboto Light"/>
                <a:cs typeface="Roboto Light"/>
                <a:sym typeface="Roboto Light"/>
              </a:rPr>
            </a:br>
            <a:endParaRPr sz="1100">
              <a:solidFill>
                <a:schemeClr val="dk1"/>
              </a:solidFill>
              <a:latin typeface="Roboto Light"/>
              <a:ea typeface="Roboto Light"/>
              <a:cs typeface="Roboto Light"/>
              <a:sym typeface="Roboto Light"/>
            </a:endParaRPr>
          </a:p>
          <a:p>
            <a:pPr indent="-298450" lvl="0" marL="457200" rtl="0" algn="l">
              <a:lnSpc>
                <a:spcPct val="115000"/>
              </a:lnSpc>
              <a:spcBef>
                <a:spcPts val="0"/>
              </a:spcBef>
              <a:spcAft>
                <a:spcPts val="0"/>
              </a:spcAft>
              <a:buClr>
                <a:schemeClr val="dk1"/>
              </a:buClr>
              <a:buSzPts val="1100"/>
              <a:buChar char="●"/>
            </a:pPr>
            <a:r>
              <a:rPr lang="en-GB" sz="1100">
                <a:solidFill>
                  <a:schemeClr val="dk1"/>
                </a:solidFill>
                <a:latin typeface="Roboto Light"/>
                <a:ea typeface="Roboto Light"/>
                <a:cs typeface="Roboto Light"/>
                <a:sym typeface="Roboto Light"/>
              </a:rPr>
              <a:t>Article Excerpt: A short preview of the content, giving a quick idea of the topic before clicking to read the full article.</a:t>
            </a:r>
            <a:br>
              <a:rPr lang="en-GB" sz="1100">
                <a:solidFill>
                  <a:schemeClr val="dk1"/>
                </a:solidFill>
                <a:latin typeface="Roboto Light"/>
                <a:ea typeface="Roboto Light"/>
                <a:cs typeface="Roboto Light"/>
                <a:sym typeface="Roboto Light"/>
              </a:rPr>
            </a:br>
            <a:endParaRPr sz="1100">
              <a:solidFill>
                <a:schemeClr val="dk1"/>
              </a:solidFill>
              <a:latin typeface="Roboto Light"/>
              <a:ea typeface="Roboto Light"/>
              <a:cs typeface="Roboto Light"/>
              <a:sym typeface="Roboto Light"/>
            </a:endParaRPr>
          </a:p>
          <a:p>
            <a:pPr indent="0" lvl="0" marL="0" rtl="0" algn="l">
              <a:lnSpc>
                <a:spcPct val="115000"/>
              </a:lnSpc>
              <a:spcBef>
                <a:spcPts val="1200"/>
              </a:spcBef>
              <a:spcAft>
                <a:spcPts val="1200"/>
              </a:spcAft>
              <a:buNone/>
            </a:pPr>
            <a:r>
              <a:rPr lang="en-GB" sz="1100">
                <a:solidFill>
                  <a:schemeClr val="dk1"/>
                </a:solidFill>
                <a:latin typeface="Roboto Light"/>
                <a:ea typeface="Roboto Light"/>
                <a:cs typeface="Roboto Light"/>
                <a:sym typeface="Roboto Light"/>
              </a:rPr>
              <a:t>This layout keeps browsing fast and easy, helping users scan through multiple stories at a glance.</a:t>
            </a:r>
            <a:endParaRPr sz="1100">
              <a:solidFill>
                <a:schemeClr val="dk1"/>
              </a:solidFill>
              <a:latin typeface="Roboto Light"/>
              <a:ea typeface="Roboto Light"/>
              <a:cs typeface="Roboto Light"/>
              <a:sym typeface="Roboto Light"/>
            </a:endParaRPr>
          </a:p>
        </p:txBody>
      </p:sp>
      <p:pic>
        <p:nvPicPr>
          <p:cNvPr id="120" name="Google Shape;120;p23" title="Screenshot 2025-07-27 at 11.09.17.png"/>
          <p:cNvPicPr preferRelativeResize="0"/>
          <p:nvPr/>
        </p:nvPicPr>
        <p:blipFill rotWithShape="1">
          <a:blip r:embed="rId3">
            <a:alphaModFix/>
          </a:blip>
          <a:srcRect b="0" l="6369" r="6378" t="0"/>
          <a:stretch/>
        </p:blipFill>
        <p:spPr>
          <a:xfrm>
            <a:off x="4714100" y="1245913"/>
            <a:ext cx="4219350" cy="265166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4"/>
          <p:cNvSpPr txBox="1"/>
          <p:nvPr/>
        </p:nvSpPr>
        <p:spPr>
          <a:xfrm>
            <a:off x="359550" y="308175"/>
            <a:ext cx="5270700" cy="4765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400"/>
              </a:spcBef>
              <a:spcAft>
                <a:spcPts val="0"/>
              </a:spcAft>
              <a:buClr>
                <a:schemeClr val="dk1"/>
              </a:buClr>
              <a:buSzPts val="1100"/>
              <a:buFont typeface="Arial"/>
              <a:buNone/>
            </a:pPr>
            <a:r>
              <a:rPr lang="en-GB">
                <a:solidFill>
                  <a:schemeClr val="dk1"/>
                </a:solidFill>
                <a:latin typeface="Roboto"/>
                <a:ea typeface="Roboto"/>
                <a:cs typeface="Roboto"/>
                <a:sym typeface="Roboto"/>
              </a:rPr>
              <a:t>Article Reading Page</a:t>
            </a:r>
            <a:endParaRPr>
              <a:solidFill>
                <a:schemeClr val="dk1"/>
              </a:solidFill>
              <a:latin typeface="Roboto"/>
              <a:ea typeface="Roboto"/>
              <a:cs typeface="Roboto"/>
              <a:sym typeface="Roboto"/>
            </a:endParaRPr>
          </a:p>
          <a:p>
            <a:pPr indent="0" lvl="0" marL="0" rtl="0" algn="l">
              <a:lnSpc>
                <a:spcPct val="115000"/>
              </a:lnSpc>
              <a:spcBef>
                <a:spcPts val="1200"/>
              </a:spcBef>
              <a:spcAft>
                <a:spcPts val="0"/>
              </a:spcAft>
              <a:buClr>
                <a:schemeClr val="dk1"/>
              </a:buClr>
              <a:buSzPts val="1100"/>
              <a:buFont typeface="Arial"/>
              <a:buNone/>
            </a:pPr>
            <a:r>
              <a:rPr lang="en-GB" sz="1000">
                <a:solidFill>
                  <a:schemeClr val="dk1"/>
                </a:solidFill>
                <a:latin typeface="Roboto Light"/>
                <a:ea typeface="Roboto Light"/>
                <a:cs typeface="Roboto Light"/>
                <a:sym typeface="Roboto Light"/>
              </a:rPr>
              <a:t>When someone chooses to read an article on ELTV, we want their experience to be comfortable, enjoyable, and complete. That’s why we’ve designed a reading page that combines clarity, functionality, and modern aesthetics:</a:t>
            </a:r>
            <a:endParaRPr sz="1000">
              <a:solidFill>
                <a:schemeClr val="dk1"/>
              </a:solidFill>
              <a:latin typeface="Roboto Light"/>
              <a:ea typeface="Roboto Light"/>
              <a:cs typeface="Roboto Light"/>
              <a:sym typeface="Roboto Light"/>
            </a:endParaRPr>
          </a:p>
          <a:p>
            <a:pPr indent="-292100" lvl="0" marL="457200" rtl="0" algn="l">
              <a:lnSpc>
                <a:spcPct val="115000"/>
              </a:lnSpc>
              <a:spcBef>
                <a:spcPts val="1200"/>
              </a:spcBef>
              <a:spcAft>
                <a:spcPts val="0"/>
              </a:spcAft>
              <a:buClr>
                <a:schemeClr val="dk1"/>
              </a:buClr>
              <a:buSzPts val="1000"/>
              <a:buChar char="●"/>
            </a:pPr>
            <a:r>
              <a:rPr lang="en-GB" sz="1000">
                <a:solidFill>
                  <a:schemeClr val="dk1"/>
                </a:solidFill>
                <a:latin typeface="Roboto Light"/>
                <a:ea typeface="Roboto Light"/>
                <a:cs typeface="Roboto Light"/>
                <a:sym typeface="Roboto Light"/>
              </a:rPr>
              <a:t>We start with a large header image that visually reflects the topic and grabs immediate attention.</a:t>
            </a:r>
            <a:br>
              <a:rPr lang="en-GB" sz="1000">
                <a:solidFill>
                  <a:schemeClr val="dk1"/>
                </a:solidFill>
                <a:latin typeface="Roboto Light"/>
                <a:ea typeface="Roboto Light"/>
                <a:cs typeface="Roboto Light"/>
                <a:sym typeface="Roboto Light"/>
              </a:rPr>
            </a:br>
            <a:endParaRPr sz="1000">
              <a:solidFill>
                <a:schemeClr val="dk1"/>
              </a:solidFill>
              <a:latin typeface="Roboto Light"/>
              <a:ea typeface="Roboto Light"/>
              <a:cs typeface="Roboto Light"/>
              <a:sym typeface="Roboto Light"/>
            </a:endParaRPr>
          </a:p>
          <a:p>
            <a:pPr indent="-292100" lvl="0" marL="457200" rtl="0" algn="l">
              <a:lnSpc>
                <a:spcPct val="115000"/>
              </a:lnSpc>
              <a:spcBef>
                <a:spcPts val="0"/>
              </a:spcBef>
              <a:spcAft>
                <a:spcPts val="0"/>
              </a:spcAft>
              <a:buClr>
                <a:schemeClr val="dk1"/>
              </a:buClr>
              <a:buSzPts val="1000"/>
              <a:buChar char="●"/>
            </a:pPr>
            <a:r>
              <a:rPr lang="en-GB" sz="1000">
                <a:solidFill>
                  <a:schemeClr val="dk1"/>
                </a:solidFill>
                <a:latin typeface="Roboto Light"/>
                <a:ea typeface="Roboto Light"/>
                <a:cs typeface="Roboto Light"/>
                <a:sym typeface="Roboto Light"/>
              </a:rPr>
              <a:t>Just below that, a toolbar displays the publication date, estimated reading time, and buttons to like or share the article on social media.</a:t>
            </a:r>
            <a:br>
              <a:rPr lang="en-GB" sz="1000">
                <a:solidFill>
                  <a:schemeClr val="dk1"/>
                </a:solidFill>
                <a:latin typeface="Roboto Light"/>
                <a:ea typeface="Roboto Light"/>
                <a:cs typeface="Roboto Light"/>
                <a:sym typeface="Roboto Light"/>
              </a:rPr>
            </a:br>
            <a:endParaRPr sz="1000">
              <a:solidFill>
                <a:schemeClr val="dk1"/>
              </a:solidFill>
              <a:latin typeface="Roboto Light"/>
              <a:ea typeface="Roboto Light"/>
              <a:cs typeface="Roboto Light"/>
              <a:sym typeface="Roboto Light"/>
            </a:endParaRPr>
          </a:p>
          <a:p>
            <a:pPr indent="-292100" lvl="0" marL="457200" rtl="0" algn="l">
              <a:lnSpc>
                <a:spcPct val="115000"/>
              </a:lnSpc>
              <a:spcBef>
                <a:spcPts val="0"/>
              </a:spcBef>
              <a:spcAft>
                <a:spcPts val="0"/>
              </a:spcAft>
              <a:buClr>
                <a:schemeClr val="dk1"/>
              </a:buClr>
              <a:buSzPts val="1000"/>
              <a:buChar char="●"/>
            </a:pPr>
            <a:r>
              <a:rPr lang="en-GB" sz="1000">
                <a:solidFill>
                  <a:schemeClr val="dk1"/>
                </a:solidFill>
                <a:latin typeface="Roboto Light"/>
                <a:ea typeface="Roboto Light"/>
                <a:cs typeface="Roboto Light"/>
                <a:sym typeface="Roboto Light"/>
              </a:rPr>
              <a:t>Then come the tags, helping readers understand the context of the story and explore related articles.</a:t>
            </a:r>
            <a:br>
              <a:rPr lang="en-GB" sz="1000">
                <a:solidFill>
                  <a:schemeClr val="dk1"/>
                </a:solidFill>
                <a:latin typeface="Roboto Light"/>
                <a:ea typeface="Roboto Light"/>
                <a:cs typeface="Roboto Light"/>
                <a:sym typeface="Roboto Light"/>
              </a:rPr>
            </a:br>
            <a:endParaRPr sz="1000">
              <a:solidFill>
                <a:schemeClr val="dk1"/>
              </a:solidFill>
              <a:latin typeface="Roboto Light"/>
              <a:ea typeface="Roboto Light"/>
              <a:cs typeface="Roboto Light"/>
              <a:sym typeface="Roboto Light"/>
            </a:endParaRPr>
          </a:p>
          <a:p>
            <a:pPr indent="-292100" lvl="0" marL="457200" rtl="0" algn="l">
              <a:lnSpc>
                <a:spcPct val="115000"/>
              </a:lnSpc>
              <a:spcBef>
                <a:spcPts val="0"/>
              </a:spcBef>
              <a:spcAft>
                <a:spcPts val="0"/>
              </a:spcAft>
              <a:buClr>
                <a:schemeClr val="dk1"/>
              </a:buClr>
              <a:buSzPts val="1000"/>
              <a:buChar char="●"/>
            </a:pPr>
            <a:r>
              <a:rPr lang="en-GB" sz="1000">
                <a:solidFill>
                  <a:schemeClr val="dk1"/>
                </a:solidFill>
                <a:latin typeface="Roboto Light"/>
                <a:ea typeface="Roboto Light"/>
                <a:cs typeface="Roboto Light"/>
                <a:sym typeface="Roboto Light"/>
              </a:rPr>
              <a:t>The title is bold and clearly visible in large font, making the topic immediately clear.</a:t>
            </a:r>
            <a:br>
              <a:rPr lang="en-GB" sz="1000">
                <a:solidFill>
                  <a:schemeClr val="dk1"/>
                </a:solidFill>
                <a:latin typeface="Roboto Light"/>
                <a:ea typeface="Roboto Light"/>
                <a:cs typeface="Roboto Light"/>
                <a:sym typeface="Roboto Light"/>
              </a:rPr>
            </a:br>
            <a:endParaRPr sz="1000">
              <a:solidFill>
                <a:schemeClr val="dk1"/>
              </a:solidFill>
              <a:latin typeface="Roboto Light"/>
              <a:ea typeface="Roboto Light"/>
              <a:cs typeface="Roboto Light"/>
              <a:sym typeface="Roboto Light"/>
            </a:endParaRPr>
          </a:p>
          <a:p>
            <a:pPr indent="-292100" lvl="0" marL="457200" rtl="0" algn="l">
              <a:lnSpc>
                <a:spcPct val="115000"/>
              </a:lnSpc>
              <a:spcBef>
                <a:spcPts val="0"/>
              </a:spcBef>
              <a:spcAft>
                <a:spcPts val="0"/>
              </a:spcAft>
              <a:buClr>
                <a:schemeClr val="dk1"/>
              </a:buClr>
              <a:buSzPts val="1000"/>
              <a:buChar char="●"/>
            </a:pPr>
            <a:r>
              <a:rPr lang="en-GB" sz="1000">
                <a:solidFill>
                  <a:schemeClr val="dk1"/>
                </a:solidFill>
                <a:latin typeface="Roboto Light"/>
                <a:ea typeface="Roboto Light"/>
                <a:cs typeface="Roboto Light"/>
                <a:sym typeface="Roboto Light"/>
              </a:rPr>
              <a:t>A subheadline follows, offering a brief summary or key message of the article at a glance.</a:t>
            </a:r>
            <a:br>
              <a:rPr lang="en-GB" sz="1000">
                <a:solidFill>
                  <a:schemeClr val="dk1"/>
                </a:solidFill>
                <a:latin typeface="Roboto Light"/>
                <a:ea typeface="Roboto Light"/>
                <a:cs typeface="Roboto Light"/>
                <a:sym typeface="Roboto Light"/>
              </a:rPr>
            </a:br>
            <a:endParaRPr sz="1000">
              <a:solidFill>
                <a:schemeClr val="dk1"/>
              </a:solidFill>
              <a:latin typeface="Roboto Light"/>
              <a:ea typeface="Roboto Light"/>
              <a:cs typeface="Roboto Light"/>
              <a:sym typeface="Roboto Light"/>
            </a:endParaRPr>
          </a:p>
          <a:p>
            <a:pPr indent="-292100" lvl="0" marL="457200" rtl="0" algn="l">
              <a:lnSpc>
                <a:spcPct val="115000"/>
              </a:lnSpc>
              <a:spcBef>
                <a:spcPts val="0"/>
              </a:spcBef>
              <a:spcAft>
                <a:spcPts val="0"/>
              </a:spcAft>
              <a:buClr>
                <a:schemeClr val="dk1"/>
              </a:buClr>
              <a:buSzPts val="1000"/>
              <a:buChar char="●"/>
            </a:pPr>
            <a:r>
              <a:rPr lang="en-GB" sz="1000">
                <a:solidFill>
                  <a:schemeClr val="dk1"/>
                </a:solidFill>
                <a:latin typeface="Roboto Light"/>
                <a:ea typeface="Roboto Light"/>
                <a:cs typeface="Roboto Light"/>
                <a:sym typeface="Roboto Light"/>
              </a:rPr>
              <a:t>Finally, we present the main content in a clean, easy-to-read layout — with typography that works well on both mobile and desktop screens.</a:t>
            </a:r>
            <a:br>
              <a:rPr lang="en-GB" sz="1000">
                <a:solidFill>
                  <a:schemeClr val="dk1"/>
                </a:solidFill>
                <a:latin typeface="Roboto Light"/>
                <a:ea typeface="Roboto Light"/>
                <a:cs typeface="Roboto Light"/>
                <a:sym typeface="Roboto Light"/>
              </a:rPr>
            </a:br>
            <a:endParaRPr sz="1000">
              <a:solidFill>
                <a:schemeClr val="dk1"/>
              </a:solidFill>
              <a:latin typeface="Roboto Light"/>
              <a:ea typeface="Roboto Light"/>
              <a:cs typeface="Roboto Light"/>
              <a:sym typeface="Roboto Light"/>
            </a:endParaRPr>
          </a:p>
          <a:p>
            <a:pPr indent="0" lvl="0" marL="0" rtl="0" algn="l">
              <a:lnSpc>
                <a:spcPct val="115000"/>
              </a:lnSpc>
              <a:spcBef>
                <a:spcPts val="1200"/>
              </a:spcBef>
              <a:spcAft>
                <a:spcPts val="1200"/>
              </a:spcAft>
              <a:buNone/>
            </a:pPr>
            <a:r>
              <a:rPr lang="en-GB" sz="1000">
                <a:solidFill>
                  <a:schemeClr val="dk1"/>
                </a:solidFill>
                <a:latin typeface="Roboto Light"/>
                <a:ea typeface="Roboto Light"/>
                <a:cs typeface="Roboto Light"/>
                <a:sym typeface="Roboto Light"/>
              </a:rPr>
              <a:t>To us, an article isn’t just text — it’s a reading experience. And we aim to make that experience as smooth and high-quality as possible.</a:t>
            </a:r>
            <a:endParaRPr sz="1000">
              <a:solidFill>
                <a:schemeClr val="dk1"/>
              </a:solidFill>
              <a:latin typeface="Roboto Light"/>
              <a:ea typeface="Roboto Light"/>
              <a:cs typeface="Roboto Light"/>
              <a:sym typeface="Roboto Light"/>
            </a:endParaRPr>
          </a:p>
        </p:txBody>
      </p:sp>
      <p:pic>
        <p:nvPicPr>
          <p:cNvPr id="126" name="Google Shape;126;p24" title="Screenshot 2025-07-27 at 11.10.13.png"/>
          <p:cNvPicPr preferRelativeResize="0"/>
          <p:nvPr/>
        </p:nvPicPr>
        <p:blipFill rotWithShape="1">
          <a:blip r:embed="rId3">
            <a:alphaModFix/>
          </a:blip>
          <a:srcRect b="680" l="0" r="0" t="670"/>
          <a:stretch/>
        </p:blipFill>
        <p:spPr>
          <a:xfrm>
            <a:off x="5695200" y="908861"/>
            <a:ext cx="3332724" cy="332577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pic>
        <p:nvPicPr>
          <p:cNvPr id="131" name="Google Shape;131;p25" title="Screenshot 2025-07-27 at 11.11.15.png"/>
          <p:cNvPicPr preferRelativeResize="0"/>
          <p:nvPr/>
        </p:nvPicPr>
        <p:blipFill>
          <a:blip r:embed="rId3">
            <a:alphaModFix/>
          </a:blip>
          <a:stretch>
            <a:fillRect/>
          </a:stretch>
        </p:blipFill>
        <p:spPr>
          <a:xfrm>
            <a:off x="5420425" y="331302"/>
            <a:ext cx="3011850" cy="4480895"/>
          </a:xfrm>
          <a:prstGeom prst="rect">
            <a:avLst/>
          </a:prstGeom>
          <a:noFill/>
          <a:ln>
            <a:noFill/>
          </a:ln>
        </p:spPr>
      </p:pic>
      <p:sp>
        <p:nvSpPr>
          <p:cNvPr id="132" name="Google Shape;132;p25"/>
          <p:cNvSpPr txBox="1"/>
          <p:nvPr/>
        </p:nvSpPr>
        <p:spPr>
          <a:xfrm>
            <a:off x="359550" y="308175"/>
            <a:ext cx="4667700" cy="4681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400"/>
              </a:spcBef>
              <a:spcAft>
                <a:spcPts val="0"/>
              </a:spcAft>
              <a:buClr>
                <a:schemeClr val="dk1"/>
              </a:buClr>
              <a:buSzPts val="1100"/>
              <a:buFont typeface="Arial"/>
              <a:buNone/>
            </a:pPr>
            <a:r>
              <a:rPr lang="en-GB">
                <a:solidFill>
                  <a:schemeClr val="dk1"/>
                </a:solidFill>
                <a:latin typeface="Roboto"/>
                <a:ea typeface="Roboto"/>
                <a:cs typeface="Roboto"/>
                <a:sym typeface="Roboto"/>
              </a:rPr>
              <a:t>Related Articles – Keep Exploring What Matters to You</a:t>
            </a:r>
            <a:endParaRPr>
              <a:solidFill>
                <a:schemeClr val="dk1"/>
              </a:solidFill>
              <a:latin typeface="Roboto"/>
              <a:ea typeface="Roboto"/>
              <a:cs typeface="Roboto"/>
              <a:sym typeface="Roboto"/>
            </a:endParaRPr>
          </a:p>
          <a:p>
            <a:pPr indent="0" lvl="0" marL="0" rtl="0" algn="l">
              <a:lnSpc>
                <a:spcPct val="115000"/>
              </a:lnSpc>
              <a:spcBef>
                <a:spcPts val="1200"/>
              </a:spcBef>
              <a:spcAft>
                <a:spcPts val="0"/>
              </a:spcAft>
              <a:buClr>
                <a:schemeClr val="dk1"/>
              </a:buClr>
              <a:buSzPts val="1100"/>
              <a:buFont typeface="Arial"/>
              <a:buNone/>
            </a:pPr>
            <a:r>
              <a:rPr lang="en-GB" sz="1100">
                <a:solidFill>
                  <a:schemeClr val="dk1"/>
                </a:solidFill>
                <a:latin typeface="Roboto Light"/>
                <a:ea typeface="Roboto Light"/>
                <a:cs typeface="Roboto Light"/>
                <a:sym typeface="Roboto Light"/>
              </a:rPr>
              <a:t>Next to every article our visitors read, we display a curated list of related articles, automatically selected based on the content, category, and tags of the story.</a:t>
            </a:r>
            <a:endParaRPr sz="1100">
              <a:solidFill>
                <a:schemeClr val="dk1"/>
              </a:solidFill>
              <a:latin typeface="Roboto Light"/>
              <a:ea typeface="Roboto Light"/>
              <a:cs typeface="Roboto Light"/>
              <a:sym typeface="Roboto Light"/>
            </a:endParaRPr>
          </a:p>
          <a:p>
            <a:pPr indent="0" lvl="0" marL="0" rtl="0" algn="l">
              <a:lnSpc>
                <a:spcPct val="115000"/>
              </a:lnSpc>
              <a:spcBef>
                <a:spcPts val="1200"/>
              </a:spcBef>
              <a:spcAft>
                <a:spcPts val="0"/>
              </a:spcAft>
              <a:buClr>
                <a:schemeClr val="dk1"/>
              </a:buClr>
              <a:buSzPts val="1100"/>
              <a:buFont typeface="Arial"/>
              <a:buNone/>
            </a:pPr>
            <a:r>
              <a:rPr lang="en-GB" sz="1100">
                <a:solidFill>
                  <a:schemeClr val="dk1"/>
                </a:solidFill>
                <a:latin typeface="Roboto Light"/>
                <a:ea typeface="Roboto Light"/>
                <a:cs typeface="Roboto Light"/>
                <a:sym typeface="Roboto Light"/>
              </a:rPr>
              <a:t>For us, it’s a way to keep the conversation going with the reader and suggest new content that’s relevant or inspiring — without them having to search for it.</a:t>
            </a:r>
            <a:endParaRPr sz="1100">
              <a:solidFill>
                <a:schemeClr val="dk1"/>
              </a:solidFill>
              <a:latin typeface="Roboto Light"/>
              <a:ea typeface="Roboto Light"/>
              <a:cs typeface="Roboto Light"/>
              <a:sym typeface="Roboto Light"/>
            </a:endParaRPr>
          </a:p>
          <a:p>
            <a:pPr indent="0" lvl="0" marL="0" rtl="0" algn="l">
              <a:lnSpc>
                <a:spcPct val="115000"/>
              </a:lnSpc>
              <a:spcBef>
                <a:spcPts val="1200"/>
              </a:spcBef>
              <a:spcAft>
                <a:spcPts val="0"/>
              </a:spcAft>
              <a:buClr>
                <a:schemeClr val="dk1"/>
              </a:buClr>
              <a:buSzPts val="1100"/>
              <a:buFont typeface="Arial"/>
              <a:buNone/>
            </a:pPr>
            <a:r>
              <a:rPr lang="en-GB" sz="1100">
                <a:solidFill>
                  <a:schemeClr val="dk1"/>
                </a:solidFill>
                <a:latin typeface="Roboto Light"/>
                <a:ea typeface="Roboto Light"/>
                <a:cs typeface="Roboto Light"/>
                <a:sym typeface="Roboto Light"/>
              </a:rPr>
              <a:t>Each related article is shown with:</a:t>
            </a:r>
            <a:endParaRPr sz="1100">
              <a:solidFill>
                <a:schemeClr val="dk1"/>
              </a:solidFill>
              <a:latin typeface="Roboto Light"/>
              <a:ea typeface="Roboto Light"/>
              <a:cs typeface="Roboto Light"/>
              <a:sym typeface="Roboto Light"/>
            </a:endParaRPr>
          </a:p>
          <a:p>
            <a:pPr indent="-298450" lvl="0" marL="457200" rtl="0" algn="l">
              <a:lnSpc>
                <a:spcPct val="115000"/>
              </a:lnSpc>
              <a:spcBef>
                <a:spcPts val="1200"/>
              </a:spcBef>
              <a:spcAft>
                <a:spcPts val="0"/>
              </a:spcAft>
              <a:buClr>
                <a:schemeClr val="dk1"/>
              </a:buClr>
              <a:buSzPts val="1100"/>
              <a:buChar char="●"/>
            </a:pPr>
            <a:r>
              <a:rPr lang="en-GB" sz="1100">
                <a:solidFill>
                  <a:schemeClr val="dk1"/>
                </a:solidFill>
                <a:latin typeface="Roboto Light"/>
                <a:ea typeface="Roboto Light"/>
                <a:cs typeface="Roboto Light"/>
                <a:sym typeface="Roboto Light"/>
              </a:rPr>
              <a:t>A cover image, for instant visual recognition</a:t>
            </a:r>
            <a:br>
              <a:rPr lang="en-GB" sz="1100">
                <a:solidFill>
                  <a:schemeClr val="dk1"/>
                </a:solidFill>
                <a:latin typeface="Roboto Light"/>
                <a:ea typeface="Roboto Light"/>
                <a:cs typeface="Roboto Light"/>
                <a:sym typeface="Roboto Light"/>
              </a:rPr>
            </a:br>
            <a:endParaRPr sz="1100">
              <a:solidFill>
                <a:schemeClr val="dk1"/>
              </a:solidFill>
              <a:latin typeface="Roboto Light"/>
              <a:ea typeface="Roboto Light"/>
              <a:cs typeface="Roboto Light"/>
              <a:sym typeface="Roboto Light"/>
            </a:endParaRPr>
          </a:p>
          <a:p>
            <a:pPr indent="-298450" lvl="0" marL="457200" rtl="0" algn="l">
              <a:lnSpc>
                <a:spcPct val="115000"/>
              </a:lnSpc>
              <a:spcBef>
                <a:spcPts val="0"/>
              </a:spcBef>
              <a:spcAft>
                <a:spcPts val="0"/>
              </a:spcAft>
              <a:buClr>
                <a:schemeClr val="dk1"/>
              </a:buClr>
              <a:buSzPts val="1100"/>
              <a:buChar char="●"/>
            </a:pPr>
            <a:r>
              <a:rPr lang="en-GB" sz="1100">
                <a:solidFill>
                  <a:schemeClr val="dk1"/>
                </a:solidFill>
                <a:latin typeface="Roboto Light"/>
                <a:ea typeface="Roboto Light"/>
                <a:cs typeface="Roboto Light"/>
                <a:sym typeface="Roboto Light"/>
              </a:rPr>
              <a:t>The publication date and location, to place the story in its proper context</a:t>
            </a:r>
            <a:br>
              <a:rPr lang="en-GB" sz="1100">
                <a:solidFill>
                  <a:schemeClr val="dk1"/>
                </a:solidFill>
                <a:latin typeface="Roboto Light"/>
                <a:ea typeface="Roboto Light"/>
                <a:cs typeface="Roboto Light"/>
                <a:sym typeface="Roboto Light"/>
              </a:rPr>
            </a:br>
            <a:endParaRPr sz="1100">
              <a:solidFill>
                <a:schemeClr val="dk1"/>
              </a:solidFill>
              <a:latin typeface="Roboto Light"/>
              <a:ea typeface="Roboto Light"/>
              <a:cs typeface="Roboto Light"/>
              <a:sym typeface="Roboto Light"/>
            </a:endParaRPr>
          </a:p>
          <a:p>
            <a:pPr indent="-298450" lvl="0" marL="457200" rtl="0" algn="l">
              <a:lnSpc>
                <a:spcPct val="115000"/>
              </a:lnSpc>
              <a:spcBef>
                <a:spcPts val="0"/>
              </a:spcBef>
              <a:spcAft>
                <a:spcPts val="0"/>
              </a:spcAft>
              <a:buClr>
                <a:schemeClr val="dk1"/>
              </a:buClr>
              <a:buSzPts val="1100"/>
              <a:buChar char="●"/>
            </a:pPr>
            <a:r>
              <a:rPr lang="en-GB" sz="1100">
                <a:solidFill>
                  <a:schemeClr val="dk1"/>
                </a:solidFill>
                <a:latin typeface="Roboto Light"/>
                <a:ea typeface="Roboto Light"/>
                <a:cs typeface="Roboto Light"/>
                <a:sym typeface="Roboto Light"/>
              </a:rPr>
              <a:t>A short, readable title</a:t>
            </a:r>
            <a:br>
              <a:rPr lang="en-GB" sz="1100">
                <a:solidFill>
                  <a:schemeClr val="dk1"/>
                </a:solidFill>
                <a:latin typeface="Roboto Light"/>
                <a:ea typeface="Roboto Light"/>
                <a:cs typeface="Roboto Light"/>
                <a:sym typeface="Roboto Light"/>
              </a:rPr>
            </a:br>
            <a:endParaRPr sz="1100">
              <a:solidFill>
                <a:schemeClr val="dk1"/>
              </a:solidFill>
              <a:latin typeface="Roboto Light"/>
              <a:ea typeface="Roboto Light"/>
              <a:cs typeface="Roboto Light"/>
              <a:sym typeface="Roboto Light"/>
            </a:endParaRPr>
          </a:p>
          <a:p>
            <a:pPr indent="-298450" lvl="0" marL="457200" rtl="0" algn="l">
              <a:lnSpc>
                <a:spcPct val="115000"/>
              </a:lnSpc>
              <a:spcBef>
                <a:spcPts val="0"/>
              </a:spcBef>
              <a:spcAft>
                <a:spcPts val="0"/>
              </a:spcAft>
              <a:buClr>
                <a:schemeClr val="dk1"/>
              </a:buClr>
              <a:buSzPts val="1100"/>
              <a:buChar char="●"/>
            </a:pPr>
            <a:r>
              <a:rPr lang="en-GB" sz="1100">
                <a:solidFill>
                  <a:schemeClr val="dk1"/>
                </a:solidFill>
                <a:latin typeface="Roboto Light"/>
                <a:ea typeface="Roboto Light"/>
                <a:cs typeface="Roboto Light"/>
                <a:sym typeface="Roboto Light"/>
              </a:rPr>
              <a:t>And when relevant, a thematic region (e.g. America, Europe, Asia)</a:t>
            </a:r>
            <a:br>
              <a:rPr lang="en-GB" sz="1100">
                <a:solidFill>
                  <a:schemeClr val="dk1"/>
                </a:solidFill>
                <a:latin typeface="Roboto Light"/>
                <a:ea typeface="Roboto Light"/>
                <a:cs typeface="Roboto Light"/>
                <a:sym typeface="Roboto Light"/>
              </a:rPr>
            </a:br>
            <a:endParaRPr sz="1100">
              <a:solidFill>
                <a:schemeClr val="dk1"/>
              </a:solidFill>
              <a:latin typeface="Roboto Light"/>
              <a:ea typeface="Roboto Light"/>
              <a:cs typeface="Roboto Light"/>
              <a:sym typeface="Roboto Light"/>
            </a:endParaRPr>
          </a:p>
          <a:p>
            <a:pPr indent="0" lvl="0" marL="0" rtl="0" algn="l">
              <a:lnSpc>
                <a:spcPct val="115000"/>
              </a:lnSpc>
              <a:spcBef>
                <a:spcPts val="1200"/>
              </a:spcBef>
              <a:spcAft>
                <a:spcPts val="1200"/>
              </a:spcAft>
              <a:buNone/>
            </a:pPr>
            <a:r>
              <a:rPr lang="en-GB" sz="1100">
                <a:solidFill>
                  <a:schemeClr val="dk1"/>
                </a:solidFill>
                <a:latin typeface="Roboto Light"/>
                <a:ea typeface="Roboto Light"/>
                <a:cs typeface="Roboto Light"/>
                <a:sym typeface="Roboto Light"/>
              </a:rPr>
              <a:t>This approach lets our readers seamlessly continue their journey through the news, discovering more of what interests them most.</a:t>
            </a:r>
            <a:endParaRPr sz="1100">
              <a:solidFill>
                <a:schemeClr val="dk1"/>
              </a:solidFill>
              <a:latin typeface="Roboto Light"/>
              <a:ea typeface="Roboto Light"/>
              <a:cs typeface="Roboto Light"/>
              <a:sym typeface="Roboto 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6"/>
          <p:cNvSpPr txBox="1"/>
          <p:nvPr/>
        </p:nvSpPr>
        <p:spPr>
          <a:xfrm>
            <a:off x="1205950" y="2116502"/>
            <a:ext cx="6659400" cy="1943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Clr>
                <a:schemeClr val="dk1"/>
              </a:buClr>
              <a:buSzPts val="1100"/>
              <a:buFont typeface="Arial"/>
              <a:buNone/>
            </a:pPr>
            <a:r>
              <a:rPr lang="en-GB" sz="1100">
                <a:solidFill>
                  <a:schemeClr val="dk1"/>
                </a:solidFill>
                <a:latin typeface="Roboto"/>
                <a:ea typeface="Roboto"/>
                <a:cs typeface="Roboto"/>
                <a:sym typeface="Roboto"/>
              </a:rPr>
              <a:t>Thank you sincerely for your attention.</a:t>
            </a:r>
            <a:endParaRPr sz="1100">
              <a:solidFill>
                <a:srgbClr val="000000"/>
              </a:solidFill>
              <a:latin typeface="Roboto"/>
              <a:ea typeface="Roboto"/>
              <a:cs typeface="Roboto"/>
              <a:sym typeface="Roboto"/>
            </a:endParaRPr>
          </a:p>
          <a:p>
            <a:pPr indent="0" lvl="0" marL="0" rtl="0" algn="l">
              <a:lnSpc>
                <a:spcPct val="115000"/>
              </a:lnSpc>
              <a:spcBef>
                <a:spcPts val="1200"/>
              </a:spcBef>
              <a:spcAft>
                <a:spcPts val="0"/>
              </a:spcAft>
              <a:buClr>
                <a:schemeClr val="dk1"/>
              </a:buClr>
              <a:buSzPts val="1100"/>
              <a:buFont typeface="Arial"/>
              <a:buNone/>
            </a:pPr>
            <a:r>
              <a:rPr lang="en-GB" sz="1100">
                <a:solidFill>
                  <a:schemeClr val="dk1"/>
                </a:solidFill>
                <a:latin typeface="Roboto Light"/>
                <a:ea typeface="Roboto Light"/>
                <a:cs typeface="Roboto Light"/>
                <a:sym typeface="Roboto Light"/>
              </a:rPr>
              <a:t>ELTV World News is more than just a news website — it’s the voice of the Greek diaspora, every day, on a global scale.</a:t>
            </a:r>
            <a:endParaRPr sz="1100">
              <a:solidFill>
                <a:schemeClr val="dk1"/>
              </a:solidFill>
              <a:latin typeface="Roboto Light"/>
              <a:ea typeface="Roboto Light"/>
              <a:cs typeface="Roboto Light"/>
              <a:sym typeface="Roboto Light"/>
            </a:endParaRPr>
          </a:p>
          <a:p>
            <a:pPr indent="0" lvl="0" marL="0" rtl="0" algn="l">
              <a:lnSpc>
                <a:spcPct val="115000"/>
              </a:lnSpc>
              <a:spcBef>
                <a:spcPts val="1200"/>
              </a:spcBef>
              <a:spcAft>
                <a:spcPts val="0"/>
              </a:spcAft>
              <a:buNone/>
            </a:pPr>
            <a:r>
              <a:rPr lang="en-GB" sz="1100">
                <a:solidFill>
                  <a:schemeClr val="dk1"/>
                </a:solidFill>
                <a:latin typeface="Roboto"/>
                <a:ea typeface="Roboto"/>
                <a:cs typeface="Roboto"/>
                <a:sym typeface="Roboto"/>
              </a:rPr>
              <a:t>You write the story. We broadcast it.</a:t>
            </a:r>
            <a:endParaRPr sz="1100">
              <a:solidFill>
                <a:schemeClr val="dk1"/>
              </a:solidFill>
              <a:latin typeface="Roboto"/>
              <a:ea typeface="Roboto"/>
              <a:cs typeface="Roboto"/>
              <a:sym typeface="Roboto"/>
            </a:endParaRPr>
          </a:p>
          <a:p>
            <a:pPr indent="0" lvl="0" marL="0" rtl="0" algn="l">
              <a:lnSpc>
                <a:spcPct val="115000"/>
              </a:lnSpc>
              <a:spcBef>
                <a:spcPts val="1200"/>
              </a:spcBef>
              <a:spcAft>
                <a:spcPts val="0"/>
              </a:spcAft>
              <a:buClr>
                <a:schemeClr val="dk1"/>
              </a:buClr>
              <a:buSzPts val="1100"/>
              <a:buFont typeface="Arial"/>
              <a:buNone/>
            </a:pPr>
            <a:r>
              <a:rPr lang="en-GB" sz="1100">
                <a:solidFill>
                  <a:schemeClr val="dk1"/>
                </a:solidFill>
                <a:latin typeface="Roboto Light"/>
                <a:ea typeface="Roboto Light"/>
                <a:cs typeface="Roboto Light"/>
                <a:sym typeface="Roboto Light"/>
              </a:rPr>
              <a:t>Sincerely,</a:t>
            </a:r>
            <a:endParaRPr sz="1100">
              <a:solidFill>
                <a:schemeClr val="dk1"/>
              </a:solidFill>
              <a:latin typeface="Roboto Light"/>
              <a:ea typeface="Roboto Light"/>
              <a:cs typeface="Roboto Light"/>
              <a:sym typeface="Roboto Light"/>
            </a:endParaRPr>
          </a:p>
          <a:p>
            <a:pPr indent="0" lvl="0" marL="0" rtl="0" algn="l">
              <a:lnSpc>
                <a:spcPct val="115000"/>
              </a:lnSpc>
              <a:spcBef>
                <a:spcPts val="1200"/>
              </a:spcBef>
              <a:spcAft>
                <a:spcPts val="1200"/>
              </a:spcAft>
              <a:buNone/>
            </a:pPr>
            <a:r>
              <a:rPr lang="en-GB" sz="1100">
                <a:solidFill>
                  <a:schemeClr val="dk1"/>
                </a:solidFill>
                <a:latin typeface="Roboto Light"/>
                <a:ea typeface="Roboto Light"/>
                <a:cs typeface="Roboto Light"/>
                <a:sym typeface="Roboto Light"/>
              </a:rPr>
              <a:t>The ELTV Team</a:t>
            </a:r>
            <a:endParaRPr sz="1100">
              <a:solidFill>
                <a:schemeClr val="dk1"/>
              </a:solidFill>
              <a:latin typeface="Roboto Light"/>
              <a:ea typeface="Roboto Light"/>
              <a:cs typeface="Roboto Light"/>
              <a:sym typeface="Roboto Light"/>
            </a:endParaRPr>
          </a:p>
        </p:txBody>
      </p:sp>
      <p:sp>
        <p:nvSpPr>
          <p:cNvPr id="138" name="Google Shape;138;p26"/>
          <p:cNvSpPr txBox="1"/>
          <p:nvPr/>
        </p:nvSpPr>
        <p:spPr>
          <a:xfrm>
            <a:off x="213399" y="4620408"/>
            <a:ext cx="1642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a:solidFill>
                  <a:srgbClr val="CC0000"/>
                </a:solidFill>
                <a:latin typeface="Roboto Light"/>
                <a:ea typeface="Roboto Light"/>
                <a:cs typeface="Roboto Light"/>
                <a:sym typeface="Roboto Light"/>
              </a:rPr>
              <a:t>Jordan Capital Group</a:t>
            </a:r>
            <a:endParaRPr sz="1200">
              <a:solidFill>
                <a:srgbClr val="CC0000"/>
              </a:solidFill>
              <a:latin typeface="Roboto Light"/>
              <a:ea typeface="Roboto Light"/>
              <a:cs typeface="Roboto Light"/>
              <a:sym typeface="Roboto Light"/>
            </a:endParaRPr>
          </a:p>
        </p:txBody>
      </p:sp>
      <p:sp>
        <p:nvSpPr>
          <p:cNvPr id="139" name="Google Shape;139;p26"/>
          <p:cNvSpPr txBox="1"/>
          <p:nvPr/>
        </p:nvSpPr>
        <p:spPr>
          <a:xfrm>
            <a:off x="7322475" y="4620400"/>
            <a:ext cx="1642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a:solidFill>
                  <a:srgbClr val="CC0000"/>
                </a:solidFill>
                <a:latin typeface="Roboto Light"/>
                <a:ea typeface="Roboto Light"/>
                <a:cs typeface="Roboto Light"/>
                <a:sym typeface="Roboto Light"/>
              </a:rPr>
              <a:t>info@jcgroupsa.com</a:t>
            </a:r>
            <a:endParaRPr sz="1200">
              <a:solidFill>
                <a:srgbClr val="CC0000"/>
              </a:solidFill>
              <a:latin typeface="Roboto Light"/>
              <a:ea typeface="Roboto Light"/>
              <a:cs typeface="Roboto Light"/>
              <a:sym typeface="Roboto Light"/>
            </a:endParaRPr>
          </a:p>
        </p:txBody>
      </p:sp>
      <p:sp>
        <p:nvSpPr>
          <p:cNvPr id="140" name="Google Shape;140;p26"/>
          <p:cNvSpPr txBox="1"/>
          <p:nvPr/>
        </p:nvSpPr>
        <p:spPr>
          <a:xfrm>
            <a:off x="3724450" y="4620400"/>
            <a:ext cx="118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a:solidFill>
                  <a:srgbClr val="CC0000"/>
                </a:solidFill>
                <a:latin typeface="Roboto Light"/>
                <a:ea typeface="Roboto Light"/>
                <a:cs typeface="Roboto Light"/>
                <a:sym typeface="Roboto Light"/>
              </a:rPr>
              <a:t>jcgroupsa.com</a:t>
            </a:r>
            <a:endParaRPr sz="1200">
              <a:solidFill>
                <a:srgbClr val="CC0000"/>
              </a:solidFill>
              <a:latin typeface="Roboto Light"/>
              <a:ea typeface="Roboto Light"/>
              <a:cs typeface="Roboto Light"/>
              <a:sym typeface="Roboto Light"/>
            </a:endParaRPr>
          </a:p>
        </p:txBody>
      </p:sp>
      <p:pic>
        <p:nvPicPr>
          <p:cNvPr id="141" name="Google Shape;141;p26" title="eltv-logo-blue.png"/>
          <p:cNvPicPr preferRelativeResize="0"/>
          <p:nvPr/>
        </p:nvPicPr>
        <p:blipFill>
          <a:blip r:embed="rId3">
            <a:alphaModFix/>
          </a:blip>
          <a:stretch>
            <a:fillRect/>
          </a:stretch>
        </p:blipFill>
        <p:spPr>
          <a:xfrm>
            <a:off x="3249307" y="363100"/>
            <a:ext cx="2645376" cy="962750"/>
          </a:xfrm>
          <a:prstGeom prst="rect">
            <a:avLst/>
          </a:prstGeom>
          <a:noFill/>
          <a:ln>
            <a:noFill/>
          </a:ln>
        </p:spPr>
      </p:pic>
      <p:sp>
        <p:nvSpPr>
          <p:cNvPr id="142" name="Google Shape;142;p26"/>
          <p:cNvSpPr txBox="1"/>
          <p:nvPr/>
        </p:nvSpPr>
        <p:spPr>
          <a:xfrm>
            <a:off x="4397975" y="1325850"/>
            <a:ext cx="1496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800">
                <a:solidFill>
                  <a:srgbClr val="1C4587"/>
                </a:solidFill>
              </a:rPr>
              <a:t>World News</a:t>
            </a:r>
            <a:endParaRPr b="1" sz="1800">
              <a:solidFill>
                <a:srgbClr val="1C4587"/>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14"/>
          <p:cNvSpPr txBox="1"/>
          <p:nvPr/>
        </p:nvSpPr>
        <p:spPr>
          <a:xfrm>
            <a:off x="359550" y="308175"/>
            <a:ext cx="8429100" cy="2285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400"/>
              </a:spcBef>
              <a:spcAft>
                <a:spcPts val="0"/>
              </a:spcAft>
              <a:buClr>
                <a:schemeClr val="dk1"/>
              </a:buClr>
              <a:buSzPts val="1100"/>
              <a:buFont typeface="Arial"/>
              <a:buNone/>
            </a:pPr>
            <a:r>
              <a:rPr lang="en-GB" sz="1700">
                <a:solidFill>
                  <a:schemeClr val="dk1"/>
                </a:solidFill>
                <a:latin typeface="Roboto"/>
                <a:ea typeface="Roboto"/>
                <a:cs typeface="Roboto"/>
                <a:sym typeface="Roboto"/>
              </a:rPr>
              <a:t>Website Header</a:t>
            </a:r>
            <a:endParaRPr sz="1700">
              <a:solidFill>
                <a:schemeClr val="dk1"/>
              </a:solidFill>
              <a:latin typeface="Roboto"/>
              <a:ea typeface="Roboto"/>
              <a:cs typeface="Roboto"/>
              <a:sym typeface="Roboto"/>
            </a:endParaRPr>
          </a:p>
          <a:p>
            <a:pPr indent="0" lvl="0" marL="0" rtl="0" algn="l">
              <a:lnSpc>
                <a:spcPct val="115000"/>
              </a:lnSpc>
              <a:spcBef>
                <a:spcPts val="1200"/>
              </a:spcBef>
              <a:spcAft>
                <a:spcPts val="0"/>
              </a:spcAft>
              <a:buClr>
                <a:schemeClr val="dk1"/>
              </a:buClr>
              <a:buSzPts val="1100"/>
              <a:buFont typeface="Arial"/>
              <a:buNone/>
            </a:pPr>
            <a:r>
              <a:rPr lang="en-GB" sz="1100">
                <a:solidFill>
                  <a:schemeClr val="dk1"/>
                </a:solidFill>
                <a:latin typeface="Roboto Light"/>
                <a:ea typeface="Roboto Light"/>
                <a:cs typeface="Roboto Light"/>
                <a:sym typeface="Roboto Light"/>
              </a:rPr>
              <a:t>The main header of the ELTV World News platform is designed to offer an optimal user experience, allowing for fast and easy navigation through the latest news by region and topic.</a:t>
            </a:r>
            <a:endParaRPr sz="1100">
              <a:solidFill>
                <a:schemeClr val="dk1"/>
              </a:solidFill>
              <a:latin typeface="Roboto Light"/>
              <a:ea typeface="Roboto Light"/>
              <a:cs typeface="Roboto Light"/>
              <a:sym typeface="Roboto Light"/>
            </a:endParaRPr>
          </a:p>
          <a:p>
            <a:pPr indent="0" lvl="0" marL="0" rtl="0" algn="l">
              <a:lnSpc>
                <a:spcPct val="115000"/>
              </a:lnSpc>
              <a:spcBef>
                <a:spcPts val="1200"/>
              </a:spcBef>
              <a:spcAft>
                <a:spcPts val="0"/>
              </a:spcAft>
              <a:buClr>
                <a:schemeClr val="dk1"/>
              </a:buClr>
              <a:buSzPts val="1100"/>
              <a:buFont typeface="Arial"/>
              <a:buNone/>
            </a:pPr>
            <a:r>
              <a:rPr lang="en-GB" sz="1100">
                <a:solidFill>
                  <a:schemeClr val="dk1"/>
                </a:solidFill>
                <a:latin typeface="Roboto Light"/>
                <a:ea typeface="Roboto Light"/>
                <a:cs typeface="Roboto Light"/>
                <a:sym typeface="Roboto Light"/>
              </a:rPr>
              <a:t>With a clean and responsive design that automatically adapts to any screen, we ensure smooth browsing across all devices. Our audience can comfortably explore sections like Latest News, America, Europe, Asia, Africa, Oceania, as well as special features such as </a:t>
            </a:r>
            <a:r>
              <a:rPr i="1" lang="en-GB" sz="1100">
                <a:solidFill>
                  <a:schemeClr val="dk1"/>
                </a:solidFill>
                <a:latin typeface="Roboto Light"/>
                <a:ea typeface="Roboto Light"/>
                <a:cs typeface="Roboto Light"/>
                <a:sym typeface="Roboto Light"/>
              </a:rPr>
              <a:t>Science &amp; Technology</a:t>
            </a:r>
            <a:r>
              <a:rPr lang="en-GB" sz="1100">
                <a:solidFill>
                  <a:schemeClr val="dk1"/>
                </a:solidFill>
                <a:latin typeface="Roboto Light"/>
                <a:ea typeface="Roboto Light"/>
                <a:cs typeface="Roboto Light"/>
                <a:sym typeface="Roboto Light"/>
              </a:rPr>
              <a:t> and </a:t>
            </a:r>
            <a:r>
              <a:rPr i="1" lang="en-GB" sz="1100">
                <a:solidFill>
                  <a:schemeClr val="dk1"/>
                </a:solidFill>
                <a:latin typeface="Roboto Light"/>
                <a:ea typeface="Roboto Light"/>
                <a:cs typeface="Roboto Light"/>
                <a:sym typeface="Roboto Light"/>
              </a:rPr>
              <a:t>Traveling with ELTV</a:t>
            </a:r>
            <a:r>
              <a:rPr lang="en-GB" sz="1100">
                <a:solidFill>
                  <a:schemeClr val="dk1"/>
                </a:solidFill>
                <a:latin typeface="Roboto Light"/>
                <a:ea typeface="Roboto Light"/>
                <a:cs typeface="Roboto Light"/>
                <a:sym typeface="Roboto Light"/>
              </a:rPr>
              <a:t>.</a:t>
            </a:r>
            <a:endParaRPr sz="1100">
              <a:solidFill>
                <a:schemeClr val="dk1"/>
              </a:solidFill>
              <a:latin typeface="Roboto Light"/>
              <a:ea typeface="Roboto Light"/>
              <a:cs typeface="Roboto Light"/>
              <a:sym typeface="Roboto Light"/>
            </a:endParaRPr>
          </a:p>
          <a:p>
            <a:pPr indent="0" lvl="0" marL="0" rtl="0" algn="l">
              <a:lnSpc>
                <a:spcPct val="115000"/>
              </a:lnSpc>
              <a:spcBef>
                <a:spcPts val="1200"/>
              </a:spcBef>
              <a:spcAft>
                <a:spcPts val="1200"/>
              </a:spcAft>
              <a:buClr>
                <a:schemeClr val="dk1"/>
              </a:buClr>
              <a:buSzPts val="1100"/>
              <a:buFont typeface="Arial"/>
              <a:buNone/>
            </a:pPr>
            <a:r>
              <a:rPr lang="en-GB" sz="1100">
                <a:solidFill>
                  <a:schemeClr val="dk1"/>
                </a:solidFill>
                <a:latin typeface="Roboto Light"/>
                <a:ea typeface="Roboto Light"/>
                <a:cs typeface="Roboto Light"/>
                <a:sym typeface="Roboto Light"/>
              </a:rPr>
              <a:t>We also include practical features like real-time weather updates, customizable language settings for a global audience, and dark mode for more comfortable reading during nighttime browsing.</a:t>
            </a:r>
            <a:endParaRPr sz="1100">
              <a:solidFill>
                <a:schemeClr val="dk1"/>
              </a:solidFill>
              <a:latin typeface="Roboto Light"/>
              <a:ea typeface="Roboto Light"/>
              <a:cs typeface="Roboto Light"/>
              <a:sym typeface="Roboto Light"/>
            </a:endParaRPr>
          </a:p>
        </p:txBody>
      </p:sp>
      <p:pic>
        <p:nvPicPr>
          <p:cNvPr id="65" name="Google Shape;65;p14" title="Screenshot 2025-07-27 at 11.02.07.png"/>
          <p:cNvPicPr preferRelativeResize="0"/>
          <p:nvPr/>
        </p:nvPicPr>
        <p:blipFill rotWithShape="1">
          <a:blip r:embed="rId3">
            <a:alphaModFix/>
          </a:blip>
          <a:srcRect b="1821" l="0" r="0" t="1821"/>
          <a:stretch/>
        </p:blipFill>
        <p:spPr>
          <a:xfrm>
            <a:off x="276875" y="3116225"/>
            <a:ext cx="8594448" cy="962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15"/>
          <p:cNvSpPr txBox="1"/>
          <p:nvPr/>
        </p:nvSpPr>
        <p:spPr>
          <a:xfrm>
            <a:off x="359550" y="308175"/>
            <a:ext cx="8429100" cy="1392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400"/>
              </a:spcBef>
              <a:spcAft>
                <a:spcPts val="0"/>
              </a:spcAft>
              <a:buNone/>
            </a:pPr>
            <a:r>
              <a:rPr lang="en-GB" sz="1700">
                <a:solidFill>
                  <a:schemeClr val="dk1"/>
                </a:solidFill>
                <a:latin typeface="Roboto Light"/>
                <a:ea typeface="Roboto Light"/>
                <a:cs typeface="Roboto Light"/>
                <a:sym typeface="Roboto Light"/>
              </a:rPr>
              <a:t>Main Slider &amp; Latest News Sidebar</a:t>
            </a:r>
            <a:endParaRPr sz="1700">
              <a:solidFill>
                <a:schemeClr val="dk1"/>
              </a:solidFill>
              <a:latin typeface="Roboto Light"/>
              <a:ea typeface="Roboto Light"/>
              <a:cs typeface="Roboto Light"/>
              <a:sym typeface="Roboto Light"/>
            </a:endParaRPr>
          </a:p>
          <a:p>
            <a:pPr indent="-298450" lvl="0" marL="457200" rtl="0" algn="l">
              <a:lnSpc>
                <a:spcPct val="115000"/>
              </a:lnSpc>
              <a:spcBef>
                <a:spcPts val="1200"/>
              </a:spcBef>
              <a:spcAft>
                <a:spcPts val="0"/>
              </a:spcAft>
              <a:buClr>
                <a:srgbClr val="000000"/>
              </a:buClr>
              <a:buSzPts val="1100"/>
              <a:buFont typeface="Roboto Light"/>
              <a:buChar char="●"/>
            </a:pPr>
            <a:r>
              <a:rPr lang="en-GB" sz="1100">
                <a:solidFill>
                  <a:schemeClr val="dk1"/>
                </a:solidFill>
                <a:latin typeface="Roboto Light"/>
                <a:ea typeface="Roboto Light"/>
                <a:cs typeface="Roboto Light"/>
                <a:sym typeface="Roboto Light"/>
              </a:rPr>
              <a:t>Just below the main navigation bar, visitors are greeted by the eye-catching main slider, which showcases the most viral and important news stories — with a clear focus on the key events shaping global current affairs.</a:t>
            </a:r>
            <a:endParaRPr sz="1100">
              <a:solidFill>
                <a:schemeClr val="dk1"/>
              </a:solidFill>
              <a:latin typeface="Roboto Light"/>
              <a:ea typeface="Roboto Light"/>
              <a:cs typeface="Roboto Light"/>
              <a:sym typeface="Roboto Light"/>
            </a:endParaRPr>
          </a:p>
          <a:p>
            <a:pPr indent="-298450" lvl="0" marL="457200" rtl="0" algn="l">
              <a:lnSpc>
                <a:spcPct val="115000"/>
              </a:lnSpc>
              <a:spcBef>
                <a:spcPts val="0"/>
              </a:spcBef>
              <a:spcAft>
                <a:spcPts val="0"/>
              </a:spcAft>
              <a:buClr>
                <a:srgbClr val="000000"/>
              </a:buClr>
              <a:buSzPts val="1100"/>
              <a:buFont typeface="Roboto Light"/>
              <a:buChar char="●"/>
            </a:pPr>
            <a:r>
              <a:rPr lang="en-GB" sz="1100">
                <a:solidFill>
                  <a:schemeClr val="dk1"/>
                </a:solidFill>
                <a:latin typeface="Roboto Light"/>
                <a:ea typeface="Roboto Light"/>
                <a:cs typeface="Roboto Light"/>
                <a:sym typeface="Roboto Light"/>
              </a:rPr>
              <a:t>To the right, a sidebar displays the most recent updates, making sure our users stay constantly informed with real-time information.</a:t>
            </a:r>
            <a:endParaRPr sz="1100">
              <a:solidFill>
                <a:schemeClr val="dk1"/>
              </a:solidFill>
              <a:latin typeface="Roboto Light"/>
              <a:ea typeface="Roboto Light"/>
              <a:cs typeface="Roboto Light"/>
              <a:sym typeface="Roboto Light"/>
            </a:endParaRPr>
          </a:p>
        </p:txBody>
      </p:sp>
      <p:pic>
        <p:nvPicPr>
          <p:cNvPr id="71" name="Google Shape;71;p15" title="Screenshot 2025-07-27 at 11.02.35.png"/>
          <p:cNvPicPr preferRelativeResize="0"/>
          <p:nvPr/>
        </p:nvPicPr>
        <p:blipFill rotWithShape="1">
          <a:blip r:embed="rId3">
            <a:alphaModFix/>
          </a:blip>
          <a:srcRect b="288" l="0" r="0" t="288"/>
          <a:stretch/>
        </p:blipFill>
        <p:spPr>
          <a:xfrm>
            <a:off x="1386300" y="2077225"/>
            <a:ext cx="6375604" cy="294292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6"/>
          <p:cNvSpPr txBox="1"/>
          <p:nvPr/>
        </p:nvSpPr>
        <p:spPr>
          <a:xfrm>
            <a:off x="359550" y="308175"/>
            <a:ext cx="8429100" cy="1587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400"/>
              </a:spcBef>
              <a:spcAft>
                <a:spcPts val="0"/>
              </a:spcAft>
              <a:buNone/>
            </a:pPr>
            <a:r>
              <a:rPr lang="en-GB" sz="1700">
                <a:solidFill>
                  <a:schemeClr val="dk1"/>
                </a:solidFill>
                <a:latin typeface="Roboto"/>
                <a:ea typeface="Roboto"/>
                <a:cs typeface="Roboto"/>
                <a:sym typeface="Roboto"/>
              </a:rPr>
              <a:t>Latest News &amp; Global Coverage</a:t>
            </a:r>
            <a:endParaRPr sz="1700">
              <a:solidFill>
                <a:schemeClr val="dk1"/>
              </a:solidFill>
              <a:latin typeface="Roboto"/>
              <a:ea typeface="Roboto"/>
              <a:cs typeface="Roboto"/>
              <a:sym typeface="Roboto"/>
            </a:endParaRPr>
          </a:p>
          <a:p>
            <a:pPr indent="-298450" lvl="0" marL="457200" rtl="0" algn="l">
              <a:lnSpc>
                <a:spcPct val="115000"/>
              </a:lnSpc>
              <a:spcBef>
                <a:spcPts val="1200"/>
              </a:spcBef>
              <a:spcAft>
                <a:spcPts val="0"/>
              </a:spcAft>
              <a:buClr>
                <a:schemeClr val="dk1"/>
              </a:buClr>
              <a:buSzPts val="1100"/>
              <a:buFont typeface="Roboto Light"/>
              <a:buChar char="●"/>
            </a:pPr>
            <a:r>
              <a:rPr lang="en-GB" sz="1100">
                <a:solidFill>
                  <a:schemeClr val="dk1"/>
                </a:solidFill>
                <a:latin typeface="Roboto Light"/>
                <a:ea typeface="Roboto Light"/>
                <a:cs typeface="Roboto Light"/>
                <a:sym typeface="Roboto Light"/>
              </a:rPr>
              <a:t>We keep our readers up to date with real-time news, focusing on critical issues that impact Greece, global Hellenism, and the Greek diaspora:</a:t>
            </a:r>
            <a:endParaRPr sz="1100">
              <a:solidFill>
                <a:schemeClr val="dk1"/>
              </a:solidFill>
              <a:latin typeface="Roboto Light"/>
              <a:ea typeface="Roboto Light"/>
              <a:cs typeface="Roboto Light"/>
              <a:sym typeface="Roboto Light"/>
            </a:endParaRPr>
          </a:p>
          <a:p>
            <a:pPr indent="-298450" lvl="0" marL="457200" rtl="0" algn="l">
              <a:lnSpc>
                <a:spcPct val="115000"/>
              </a:lnSpc>
              <a:spcBef>
                <a:spcPts val="0"/>
              </a:spcBef>
              <a:spcAft>
                <a:spcPts val="0"/>
              </a:spcAft>
              <a:buClr>
                <a:schemeClr val="dk1"/>
              </a:buClr>
              <a:buSzPts val="1100"/>
              <a:buFont typeface="Roboto Light"/>
              <a:buChar char="●"/>
            </a:pPr>
            <a:r>
              <a:rPr lang="en-GB" sz="1100">
                <a:solidFill>
                  <a:schemeClr val="dk1"/>
                </a:solidFill>
                <a:latin typeface="Roboto Light"/>
                <a:ea typeface="Roboto Light"/>
                <a:cs typeface="Roboto Light"/>
                <a:sym typeface="Roboto Light"/>
              </a:rPr>
              <a:t>We provide in-depth analysis of geopolitical developments and events in Greece, Europe, America, Asia, Africa, and Oceania.</a:t>
            </a:r>
            <a:endParaRPr sz="1100">
              <a:solidFill>
                <a:schemeClr val="dk1"/>
              </a:solidFill>
              <a:latin typeface="Roboto Light"/>
              <a:ea typeface="Roboto Light"/>
              <a:cs typeface="Roboto Light"/>
              <a:sym typeface="Roboto Light"/>
            </a:endParaRPr>
          </a:p>
          <a:p>
            <a:pPr indent="-298450" lvl="0" marL="457200" rtl="0" algn="l">
              <a:lnSpc>
                <a:spcPct val="115000"/>
              </a:lnSpc>
              <a:spcBef>
                <a:spcPts val="0"/>
              </a:spcBef>
              <a:spcAft>
                <a:spcPts val="0"/>
              </a:spcAft>
              <a:buClr>
                <a:schemeClr val="dk1"/>
              </a:buClr>
              <a:buSzPts val="1100"/>
              <a:buFont typeface="Roboto Light"/>
              <a:buChar char="●"/>
            </a:pPr>
            <a:r>
              <a:rPr lang="en-GB" sz="1100">
                <a:solidFill>
                  <a:schemeClr val="dk1"/>
                </a:solidFill>
                <a:latin typeface="Roboto Light"/>
                <a:ea typeface="Roboto Light"/>
                <a:cs typeface="Roboto Light"/>
                <a:sym typeface="Roboto Light"/>
              </a:rPr>
              <a:t>We also deliver exclusive reports on key topics such as energy interests, strategic geopolitical moves, and major international events with real-world impact.</a:t>
            </a:r>
            <a:endParaRPr sz="1100">
              <a:solidFill>
                <a:schemeClr val="dk1"/>
              </a:solidFill>
              <a:latin typeface="Roboto Light"/>
              <a:ea typeface="Roboto Light"/>
              <a:cs typeface="Roboto Light"/>
              <a:sym typeface="Roboto Light"/>
            </a:endParaRPr>
          </a:p>
        </p:txBody>
      </p:sp>
      <p:pic>
        <p:nvPicPr>
          <p:cNvPr id="77" name="Google Shape;77;p16" title="Screenshot 2025-07-27 at 11.03.23.png"/>
          <p:cNvPicPr preferRelativeResize="0"/>
          <p:nvPr/>
        </p:nvPicPr>
        <p:blipFill rotWithShape="1">
          <a:blip r:embed="rId3">
            <a:alphaModFix/>
          </a:blip>
          <a:srcRect b="347" l="0" r="0" t="347"/>
          <a:stretch/>
        </p:blipFill>
        <p:spPr>
          <a:xfrm>
            <a:off x="2078751" y="2470050"/>
            <a:ext cx="4990677" cy="26224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pic>
        <p:nvPicPr>
          <p:cNvPr id="82" name="Google Shape;82;p17" title="Screenshot 2025-07-27 at 11.04.15.png"/>
          <p:cNvPicPr preferRelativeResize="0"/>
          <p:nvPr/>
        </p:nvPicPr>
        <p:blipFill rotWithShape="1">
          <a:blip r:embed="rId3">
            <a:alphaModFix/>
          </a:blip>
          <a:srcRect b="5108" l="0" r="0" t="5108"/>
          <a:stretch/>
        </p:blipFill>
        <p:spPr>
          <a:xfrm>
            <a:off x="1704975" y="3921063"/>
            <a:ext cx="5734049" cy="1038225"/>
          </a:xfrm>
          <a:prstGeom prst="rect">
            <a:avLst/>
          </a:prstGeom>
          <a:noFill/>
          <a:ln>
            <a:noFill/>
          </a:ln>
        </p:spPr>
      </p:pic>
      <p:sp>
        <p:nvSpPr>
          <p:cNvPr id="83" name="Google Shape;83;p17"/>
          <p:cNvSpPr txBox="1"/>
          <p:nvPr/>
        </p:nvSpPr>
        <p:spPr>
          <a:xfrm>
            <a:off x="359550" y="308175"/>
            <a:ext cx="8429100" cy="1003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400"/>
              </a:spcBef>
              <a:spcAft>
                <a:spcPts val="0"/>
              </a:spcAft>
              <a:buClr>
                <a:schemeClr val="dk1"/>
              </a:buClr>
              <a:buSzPts val="1100"/>
              <a:buFont typeface="Arial"/>
              <a:buNone/>
            </a:pPr>
            <a:r>
              <a:rPr lang="en-GB" sz="1700">
                <a:solidFill>
                  <a:schemeClr val="dk1"/>
                </a:solidFill>
                <a:latin typeface="Roboto"/>
                <a:ea typeface="Roboto"/>
                <a:cs typeface="Roboto"/>
                <a:sym typeface="Roboto"/>
              </a:rPr>
              <a:t>Advertising Opportunities</a:t>
            </a:r>
            <a:endParaRPr sz="1700">
              <a:solidFill>
                <a:schemeClr val="dk1"/>
              </a:solidFill>
              <a:latin typeface="Roboto"/>
              <a:ea typeface="Roboto"/>
              <a:cs typeface="Roboto"/>
              <a:sym typeface="Roboto"/>
            </a:endParaRPr>
          </a:p>
          <a:p>
            <a:pPr indent="0" lvl="0" marL="0" rtl="0" algn="l">
              <a:lnSpc>
                <a:spcPct val="115000"/>
              </a:lnSpc>
              <a:spcBef>
                <a:spcPts val="1200"/>
              </a:spcBef>
              <a:spcAft>
                <a:spcPts val="1200"/>
              </a:spcAft>
              <a:buNone/>
            </a:pPr>
            <a:r>
              <a:rPr lang="en-GB" sz="1100">
                <a:solidFill>
                  <a:schemeClr val="dk1"/>
                </a:solidFill>
                <a:latin typeface="Roboto Light"/>
                <a:ea typeface="Roboto Light"/>
                <a:cs typeface="Roboto Light"/>
                <a:sym typeface="Roboto Light"/>
              </a:rPr>
              <a:t>We offer our sponsors strategically placed ad banners throughout the platform, ensuring maximum visibility and engagement — with direct access to a diverse and well-targeted audience.</a:t>
            </a:r>
            <a:endParaRPr sz="1100">
              <a:solidFill>
                <a:schemeClr val="dk1"/>
              </a:solidFill>
              <a:latin typeface="Roboto Light"/>
              <a:ea typeface="Roboto Light"/>
              <a:cs typeface="Roboto Light"/>
              <a:sym typeface="Roboto Light"/>
            </a:endParaRPr>
          </a:p>
        </p:txBody>
      </p:sp>
      <p:pic>
        <p:nvPicPr>
          <p:cNvPr id="84" name="Google Shape;84;p17" title="Screenshot 2025-07-27 at 10.02.56.png"/>
          <p:cNvPicPr preferRelativeResize="0"/>
          <p:nvPr/>
        </p:nvPicPr>
        <p:blipFill>
          <a:blip r:embed="rId4">
            <a:alphaModFix/>
          </a:blip>
          <a:stretch>
            <a:fillRect/>
          </a:stretch>
        </p:blipFill>
        <p:spPr>
          <a:xfrm>
            <a:off x="2672850" y="1469605"/>
            <a:ext cx="3798295" cy="22935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8"/>
          <p:cNvSpPr txBox="1"/>
          <p:nvPr/>
        </p:nvSpPr>
        <p:spPr>
          <a:xfrm>
            <a:off x="359550" y="308175"/>
            <a:ext cx="8429100" cy="1352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400"/>
              </a:spcBef>
              <a:spcAft>
                <a:spcPts val="0"/>
              </a:spcAft>
              <a:buClr>
                <a:schemeClr val="dk1"/>
              </a:buClr>
              <a:buSzPts val="1100"/>
              <a:buFont typeface="Arial"/>
              <a:buNone/>
            </a:pPr>
            <a:r>
              <a:rPr lang="en-GB" sz="1700">
                <a:solidFill>
                  <a:schemeClr val="dk1"/>
                </a:solidFill>
                <a:latin typeface="Roboto"/>
                <a:ea typeface="Roboto"/>
                <a:cs typeface="Roboto"/>
                <a:sym typeface="Roboto"/>
              </a:rPr>
              <a:t>Section: “Sealed and Signed”</a:t>
            </a:r>
            <a:endParaRPr sz="1700">
              <a:solidFill>
                <a:schemeClr val="dk1"/>
              </a:solidFill>
              <a:latin typeface="Roboto"/>
              <a:ea typeface="Roboto"/>
              <a:cs typeface="Roboto"/>
              <a:sym typeface="Roboto"/>
            </a:endParaRPr>
          </a:p>
          <a:p>
            <a:pPr indent="0" lvl="0" marL="0" rtl="0" algn="l">
              <a:lnSpc>
                <a:spcPct val="115000"/>
              </a:lnSpc>
              <a:spcBef>
                <a:spcPts val="1200"/>
              </a:spcBef>
              <a:spcAft>
                <a:spcPts val="0"/>
              </a:spcAft>
              <a:buClr>
                <a:schemeClr val="dk1"/>
              </a:buClr>
              <a:buSzPts val="1100"/>
              <a:buFont typeface="Arial"/>
              <a:buNone/>
            </a:pPr>
            <a:r>
              <a:rPr lang="en-GB" sz="1100">
                <a:solidFill>
                  <a:schemeClr val="dk1"/>
                </a:solidFill>
                <a:latin typeface="Roboto Light"/>
                <a:ea typeface="Roboto Light"/>
                <a:cs typeface="Roboto Light"/>
                <a:sym typeface="Roboto Light"/>
              </a:rPr>
              <a:t>In our “Sealed and Signed” section, we give the floor to our in-house journalism experts, who offer bold opinions and meaningful analysis on political, social, and cultural issues.</a:t>
            </a:r>
            <a:endParaRPr sz="1100">
              <a:solidFill>
                <a:schemeClr val="dk1"/>
              </a:solidFill>
              <a:latin typeface="Roboto Light"/>
              <a:ea typeface="Roboto Light"/>
              <a:cs typeface="Roboto Light"/>
              <a:sym typeface="Roboto Light"/>
            </a:endParaRPr>
          </a:p>
          <a:p>
            <a:pPr indent="0" lvl="0" marL="0" rtl="0" algn="l">
              <a:lnSpc>
                <a:spcPct val="115000"/>
              </a:lnSpc>
              <a:spcBef>
                <a:spcPts val="1200"/>
              </a:spcBef>
              <a:spcAft>
                <a:spcPts val="1200"/>
              </a:spcAft>
              <a:buNone/>
            </a:pPr>
            <a:r>
              <a:rPr lang="en-GB" sz="1100">
                <a:solidFill>
                  <a:schemeClr val="dk1"/>
                </a:solidFill>
                <a:latin typeface="Roboto Light"/>
                <a:ea typeface="Roboto Light"/>
                <a:cs typeface="Roboto Light"/>
                <a:sym typeface="Roboto Light"/>
              </a:rPr>
              <a:t>With respect for the reader and a clear editorial stance, we build content with depth, credibility, and purpose.</a:t>
            </a:r>
            <a:endParaRPr sz="1100">
              <a:solidFill>
                <a:schemeClr val="dk1"/>
              </a:solidFill>
              <a:latin typeface="Roboto Light"/>
              <a:ea typeface="Roboto Light"/>
              <a:cs typeface="Roboto Light"/>
              <a:sym typeface="Roboto Light"/>
            </a:endParaRPr>
          </a:p>
        </p:txBody>
      </p:sp>
      <p:pic>
        <p:nvPicPr>
          <p:cNvPr id="90" name="Google Shape;90;p18" title="Screenshot 2025-07-27 at 11.04.55.png"/>
          <p:cNvPicPr preferRelativeResize="0"/>
          <p:nvPr/>
        </p:nvPicPr>
        <p:blipFill rotWithShape="1">
          <a:blip r:embed="rId3">
            <a:alphaModFix/>
          </a:blip>
          <a:srcRect b="0" l="347" r="347" t="0"/>
          <a:stretch/>
        </p:blipFill>
        <p:spPr>
          <a:xfrm>
            <a:off x="815073" y="2058200"/>
            <a:ext cx="7518050" cy="27585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9"/>
          <p:cNvSpPr txBox="1"/>
          <p:nvPr/>
        </p:nvSpPr>
        <p:spPr>
          <a:xfrm>
            <a:off x="359550" y="308175"/>
            <a:ext cx="8429100" cy="1546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400"/>
              </a:spcBef>
              <a:spcAft>
                <a:spcPts val="0"/>
              </a:spcAft>
              <a:buClr>
                <a:schemeClr val="dk1"/>
              </a:buClr>
              <a:buSzPts val="1100"/>
              <a:buFont typeface="Arial"/>
              <a:buNone/>
            </a:pPr>
            <a:r>
              <a:rPr lang="en-GB" sz="1700">
                <a:solidFill>
                  <a:schemeClr val="dk1"/>
                </a:solidFill>
                <a:latin typeface="Roboto"/>
                <a:ea typeface="Roboto"/>
                <a:cs typeface="Roboto"/>
                <a:sym typeface="Roboto"/>
              </a:rPr>
              <a:t>Section: “Regards to the Authorities”</a:t>
            </a:r>
            <a:endParaRPr sz="1700">
              <a:solidFill>
                <a:schemeClr val="dk1"/>
              </a:solidFill>
              <a:latin typeface="Roboto"/>
              <a:ea typeface="Roboto"/>
              <a:cs typeface="Roboto"/>
              <a:sym typeface="Roboto"/>
            </a:endParaRPr>
          </a:p>
          <a:p>
            <a:pPr indent="0" lvl="0" marL="0" rtl="0" algn="l">
              <a:lnSpc>
                <a:spcPct val="115000"/>
              </a:lnSpc>
              <a:spcBef>
                <a:spcPts val="1200"/>
              </a:spcBef>
              <a:spcAft>
                <a:spcPts val="0"/>
              </a:spcAft>
              <a:buClr>
                <a:schemeClr val="dk1"/>
              </a:buClr>
              <a:buSzPts val="1100"/>
              <a:buFont typeface="Arial"/>
              <a:buNone/>
            </a:pPr>
            <a:r>
              <a:rPr lang="en-GB" sz="1100">
                <a:solidFill>
                  <a:schemeClr val="dk1"/>
                </a:solidFill>
                <a:latin typeface="Roboto Light"/>
                <a:ea typeface="Roboto Light"/>
                <a:cs typeface="Roboto Light"/>
                <a:sym typeface="Roboto Light"/>
              </a:rPr>
              <a:t>In “Regards to the Authorities”, we comment on current events with sharp language, a clear point of view, and a touch of humor. We highlight what others overlook and speak the people’s language — unfiltered.</a:t>
            </a:r>
            <a:endParaRPr sz="1100">
              <a:solidFill>
                <a:schemeClr val="dk1"/>
              </a:solidFill>
              <a:latin typeface="Roboto Light"/>
              <a:ea typeface="Roboto Light"/>
              <a:cs typeface="Roboto Light"/>
              <a:sym typeface="Roboto Light"/>
            </a:endParaRPr>
          </a:p>
          <a:p>
            <a:pPr indent="0" lvl="0" marL="0" rtl="0" algn="l">
              <a:lnSpc>
                <a:spcPct val="115000"/>
              </a:lnSpc>
              <a:spcBef>
                <a:spcPts val="1200"/>
              </a:spcBef>
              <a:spcAft>
                <a:spcPts val="1200"/>
              </a:spcAft>
              <a:buNone/>
            </a:pPr>
            <a:r>
              <a:rPr lang="en-GB" sz="1100">
                <a:solidFill>
                  <a:schemeClr val="dk1"/>
                </a:solidFill>
                <a:latin typeface="Roboto Light"/>
                <a:ea typeface="Roboto Light"/>
                <a:cs typeface="Roboto Light"/>
                <a:sym typeface="Roboto Light"/>
              </a:rPr>
              <a:t>From viral moments to raw political truths, we keep the mic pointed at what matters, exposing hypocrisy, propaganda, and the so-called “orders from above.”</a:t>
            </a:r>
            <a:endParaRPr sz="1100">
              <a:solidFill>
                <a:schemeClr val="dk1"/>
              </a:solidFill>
              <a:latin typeface="Roboto Light"/>
              <a:ea typeface="Roboto Light"/>
              <a:cs typeface="Roboto Light"/>
              <a:sym typeface="Roboto Light"/>
            </a:endParaRPr>
          </a:p>
        </p:txBody>
      </p:sp>
      <p:pic>
        <p:nvPicPr>
          <p:cNvPr id="96" name="Google Shape;96;p19" title="Screenshot 2025-07-27 at 11.05.31.png"/>
          <p:cNvPicPr preferRelativeResize="0"/>
          <p:nvPr/>
        </p:nvPicPr>
        <p:blipFill rotWithShape="1">
          <a:blip r:embed="rId3">
            <a:alphaModFix/>
          </a:blip>
          <a:srcRect b="406" l="0" r="0" t="406"/>
          <a:stretch/>
        </p:blipFill>
        <p:spPr>
          <a:xfrm>
            <a:off x="815073" y="2058200"/>
            <a:ext cx="7518051" cy="27585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20"/>
          <p:cNvSpPr txBox="1"/>
          <p:nvPr/>
        </p:nvSpPr>
        <p:spPr>
          <a:xfrm>
            <a:off x="359550" y="308175"/>
            <a:ext cx="8429100" cy="1700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400"/>
              </a:spcBef>
              <a:spcAft>
                <a:spcPts val="0"/>
              </a:spcAft>
              <a:buClr>
                <a:schemeClr val="dk1"/>
              </a:buClr>
              <a:buSzPts val="1100"/>
              <a:buFont typeface="Arial"/>
              <a:buNone/>
            </a:pPr>
            <a:r>
              <a:rPr lang="en-GB" sz="1700">
                <a:solidFill>
                  <a:schemeClr val="dk1"/>
                </a:solidFill>
                <a:latin typeface="Roboto"/>
                <a:ea typeface="Roboto"/>
                <a:cs typeface="Roboto"/>
                <a:sym typeface="Roboto"/>
              </a:rPr>
              <a:t>Section: “Science &amp; Technology”</a:t>
            </a:r>
            <a:endParaRPr sz="1700">
              <a:solidFill>
                <a:schemeClr val="dk1"/>
              </a:solidFill>
              <a:latin typeface="Roboto"/>
              <a:ea typeface="Roboto"/>
              <a:cs typeface="Roboto"/>
              <a:sym typeface="Roboto"/>
            </a:endParaRPr>
          </a:p>
          <a:p>
            <a:pPr indent="0" lvl="0" marL="0" rtl="0" algn="l">
              <a:lnSpc>
                <a:spcPct val="115000"/>
              </a:lnSpc>
              <a:spcBef>
                <a:spcPts val="1200"/>
              </a:spcBef>
              <a:spcAft>
                <a:spcPts val="0"/>
              </a:spcAft>
              <a:buClr>
                <a:schemeClr val="dk1"/>
              </a:buClr>
              <a:buSzPts val="1100"/>
              <a:buFont typeface="Arial"/>
              <a:buNone/>
            </a:pPr>
            <a:r>
              <a:rPr lang="en-GB" sz="1100">
                <a:solidFill>
                  <a:schemeClr val="dk1"/>
                </a:solidFill>
                <a:latin typeface="Roboto Light"/>
                <a:ea typeface="Roboto Light"/>
                <a:cs typeface="Roboto Light"/>
                <a:sym typeface="Roboto Light"/>
              </a:rPr>
              <a:t>In our “Science &amp; Technology” section, we follow the breakthroughs that are shaping the world.</a:t>
            </a:r>
            <a:endParaRPr sz="1100">
              <a:solidFill>
                <a:schemeClr val="dk1"/>
              </a:solidFill>
              <a:latin typeface="Roboto Light"/>
              <a:ea typeface="Roboto Light"/>
              <a:cs typeface="Roboto Light"/>
              <a:sym typeface="Roboto Light"/>
            </a:endParaRPr>
          </a:p>
          <a:p>
            <a:pPr indent="0" lvl="0" marL="0" rtl="0" algn="l">
              <a:lnSpc>
                <a:spcPct val="115000"/>
              </a:lnSpc>
              <a:spcBef>
                <a:spcPts val="1200"/>
              </a:spcBef>
              <a:spcAft>
                <a:spcPts val="0"/>
              </a:spcAft>
              <a:buClr>
                <a:schemeClr val="dk1"/>
              </a:buClr>
              <a:buSzPts val="1100"/>
              <a:buFont typeface="Arial"/>
              <a:buNone/>
            </a:pPr>
            <a:r>
              <a:rPr lang="en-GB" sz="1100">
                <a:solidFill>
                  <a:schemeClr val="dk1"/>
                </a:solidFill>
                <a:latin typeface="Roboto Light"/>
                <a:ea typeface="Roboto Light"/>
                <a:cs typeface="Roboto Light"/>
                <a:sym typeface="Roboto Light"/>
              </a:rPr>
              <a:t>We present the most important discoveries, innovations, research, and trends — from artificial intelligence and medicine to space exploration and green technologies.</a:t>
            </a:r>
            <a:endParaRPr sz="1100">
              <a:solidFill>
                <a:schemeClr val="dk1"/>
              </a:solidFill>
              <a:latin typeface="Roboto Light"/>
              <a:ea typeface="Roboto Light"/>
              <a:cs typeface="Roboto Light"/>
              <a:sym typeface="Roboto Light"/>
            </a:endParaRPr>
          </a:p>
          <a:p>
            <a:pPr indent="0" lvl="0" marL="0" rtl="0" algn="l">
              <a:lnSpc>
                <a:spcPct val="115000"/>
              </a:lnSpc>
              <a:spcBef>
                <a:spcPts val="1200"/>
              </a:spcBef>
              <a:spcAft>
                <a:spcPts val="1200"/>
              </a:spcAft>
              <a:buNone/>
            </a:pPr>
            <a:r>
              <a:rPr lang="en-GB" sz="1100">
                <a:solidFill>
                  <a:schemeClr val="dk1"/>
                </a:solidFill>
                <a:latin typeface="Roboto Light"/>
                <a:ea typeface="Roboto Light"/>
                <a:cs typeface="Roboto Light"/>
                <a:sym typeface="Roboto Light"/>
              </a:rPr>
              <a:t>With clear language and a focus on what really matters, we connect science to everyday life.</a:t>
            </a:r>
            <a:endParaRPr sz="1100">
              <a:solidFill>
                <a:schemeClr val="dk1"/>
              </a:solidFill>
              <a:latin typeface="Roboto Light"/>
              <a:ea typeface="Roboto Light"/>
              <a:cs typeface="Roboto Light"/>
              <a:sym typeface="Roboto Light"/>
            </a:endParaRPr>
          </a:p>
        </p:txBody>
      </p:sp>
      <p:pic>
        <p:nvPicPr>
          <p:cNvPr id="102" name="Google Shape;102;p20" title="Screenshot 2025-07-27 at 11.06.11.png"/>
          <p:cNvPicPr preferRelativeResize="0"/>
          <p:nvPr/>
        </p:nvPicPr>
        <p:blipFill rotWithShape="1">
          <a:blip r:embed="rId3">
            <a:alphaModFix/>
          </a:blip>
          <a:srcRect b="436" l="0" r="0" t="436"/>
          <a:stretch/>
        </p:blipFill>
        <p:spPr>
          <a:xfrm>
            <a:off x="815073" y="2058200"/>
            <a:ext cx="7518049" cy="27585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21"/>
          <p:cNvSpPr txBox="1"/>
          <p:nvPr/>
        </p:nvSpPr>
        <p:spPr>
          <a:xfrm>
            <a:off x="359550" y="308175"/>
            <a:ext cx="8429100" cy="1546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400"/>
              </a:spcBef>
              <a:spcAft>
                <a:spcPts val="0"/>
              </a:spcAft>
              <a:buClr>
                <a:schemeClr val="dk1"/>
              </a:buClr>
              <a:buSzPts val="1100"/>
              <a:buFont typeface="Arial"/>
              <a:buNone/>
            </a:pPr>
            <a:r>
              <a:rPr lang="en-GB" sz="1700">
                <a:solidFill>
                  <a:schemeClr val="dk1"/>
                </a:solidFill>
                <a:latin typeface="Roboto"/>
                <a:ea typeface="Roboto"/>
                <a:cs typeface="Roboto"/>
                <a:sym typeface="Roboto"/>
              </a:rPr>
              <a:t>Section: “Traveling Through the Lens of ELTV”</a:t>
            </a:r>
            <a:endParaRPr sz="1700">
              <a:solidFill>
                <a:schemeClr val="dk1"/>
              </a:solidFill>
              <a:latin typeface="Roboto"/>
              <a:ea typeface="Roboto"/>
              <a:cs typeface="Roboto"/>
              <a:sym typeface="Roboto"/>
            </a:endParaRPr>
          </a:p>
          <a:p>
            <a:pPr indent="0" lvl="0" marL="0" rtl="0" algn="l">
              <a:lnSpc>
                <a:spcPct val="115000"/>
              </a:lnSpc>
              <a:spcBef>
                <a:spcPts val="1200"/>
              </a:spcBef>
              <a:spcAft>
                <a:spcPts val="0"/>
              </a:spcAft>
              <a:buClr>
                <a:schemeClr val="dk1"/>
              </a:buClr>
              <a:buSzPts val="1100"/>
              <a:buFont typeface="Arial"/>
              <a:buNone/>
            </a:pPr>
            <a:r>
              <a:rPr lang="en-GB" sz="1100">
                <a:solidFill>
                  <a:schemeClr val="dk1"/>
                </a:solidFill>
                <a:latin typeface="Roboto Light"/>
                <a:ea typeface="Roboto Light"/>
                <a:cs typeface="Roboto Light"/>
                <a:sym typeface="Roboto Light"/>
              </a:rPr>
              <a:t>Through our “Traveling Through the Lens of ELTV” section, we bring you images, stories, and experiences from every corner of Greece.</a:t>
            </a:r>
            <a:endParaRPr sz="1100">
              <a:solidFill>
                <a:schemeClr val="dk1"/>
              </a:solidFill>
              <a:latin typeface="Roboto Light"/>
              <a:ea typeface="Roboto Light"/>
              <a:cs typeface="Roboto Light"/>
              <a:sym typeface="Roboto Light"/>
            </a:endParaRPr>
          </a:p>
          <a:p>
            <a:pPr indent="0" lvl="0" marL="0" rtl="0" algn="l">
              <a:lnSpc>
                <a:spcPct val="115000"/>
              </a:lnSpc>
              <a:spcBef>
                <a:spcPts val="1200"/>
              </a:spcBef>
              <a:spcAft>
                <a:spcPts val="1200"/>
              </a:spcAft>
              <a:buNone/>
            </a:pPr>
            <a:r>
              <a:rPr lang="en-GB" sz="1100">
                <a:solidFill>
                  <a:schemeClr val="dk1"/>
                </a:solidFill>
                <a:latin typeface="Roboto Light"/>
                <a:ea typeface="Roboto Light"/>
                <a:cs typeface="Roboto Light"/>
                <a:sym typeface="Roboto Light"/>
              </a:rPr>
              <a:t>We uncover authentic places, natural wonders, cultural treasures, and hidden paradises — all captured through our lens and unique perspective. We follow the Greek summer, local traditions, and the spots that are worth discovering — whether you’re a traveler or simply in love with the Greek land.</a:t>
            </a:r>
            <a:endParaRPr sz="1100">
              <a:solidFill>
                <a:schemeClr val="dk1"/>
              </a:solidFill>
              <a:latin typeface="Roboto Light"/>
              <a:ea typeface="Roboto Light"/>
              <a:cs typeface="Roboto Light"/>
              <a:sym typeface="Roboto Light"/>
            </a:endParaRPr>
          </a:p>
        </p:txBody>
      </p:sp>
      <p:pic>
        <p:nvPicPr>
          <p:cNvPr id="108" name="Google Shape;108;p21" title="Screenshot 2025-07-27 at 11.06.43.png"/>
          <p:cNvPicPr preferRelativeResize="0"/>
          <p:nvPr/>
        </p:nvPicPr>
        <p:blipFill rotWithShape="1">
          <a:blip r:embed="rId3">
            <a:alphaModFix/>
          </a:blip>
          <a:srcRect b="631" l="0" r="0" t="622"/>
          <a:stretch/>
        </p:blipFill>
        <p:spPr>
          <a:xfrm>
            <a:off x="815073" y="2058200"/>
            <a:ext cx="7518049" cy="275855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