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Roboto"/>
      <p:regular r:id="rId20"/>
      <p:bold r:id="rId21"/>
      <p:italic r:id="rId22"/>
      <p:boldItalic r:id="rId23"/>
    </p:embeddedFont>
    <p:embeddedFont>
      <p:font typeface="Roboto Light"/>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22" Type="http://schemas.openxmlformats.org/officeDocument/2006/relationships/font" Target="fonts/Roboto-italic.fntdata"/><Relationship Id="rId21" Type="http://schemas.openxmlformats.org/officeDocument/2006/relationships/font" Target="fonts/Roboto-bold.fntdata"/><Relationship Id="rId24" Type="http://schemas.openxmlformats.org/officeDocument/2006/relationships/font" Target="fonts/RobotoLight-regular.fntdata"/><Relationship Id="rId23" Type="http://schemas.openxmlformats.org/officeDocument/2006/relationships/font" Target="fonts/Robo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Light-italic.fntdata"/><Relationship Id="rId25" Type="http://schemas.openxmlformats.org/officeDocument/2006/relationships/font" Target="fonts/RobotoLight-bold.fntdata"/><Relationship Id="rId27" Type="http://schemas.openxmlformats.org/officeDocument/2006/relationships/font" Target="fonts/RobotoLight-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71ab047af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71ab047af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71ab047afa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71ab047afa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42a4533783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42a4533783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71ab047afa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71ab047afa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42a4533783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42a4533783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71ab047afa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71ab047afa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342a4533783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342a453378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42a453378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42a453378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42a4533783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42a4533783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42a453378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42a453378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42a453378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42a453378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71ab047afa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71ab047afa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371ab047afa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371ab047afa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371ab047afa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371ab047afa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213399" y="4620408"/>
            <a:ext cx="1642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CC0000"/>
                </a:solidFill>
                <a:latin typeface="Roboto Light"/>
                <a:ea typeface="Roboto Light"/>
                <a:cs typeface="Roboto Light"/>
                <a:sym typeface="Roboto Light"/>
              </a:rPr>
              <a:t>Jordan Capital Group</a:t>
            </a:r>
            <a:endParaRPr sz="1200">
              <a:solidFill>
                <a:srgbClr val="CC0000"/>
              </a:solidFill>
              <a:latin typeface="Roboto Light"/>
              <a:ea typeface="Roboto Light"/>
              <a:cs typeface="Roboto Light"/>
              <a:sym typeface="Roboto Light"/>
            </a:endParaRPr>
          </a:p>
        </p:txBody>
      </p:sp>
      <p:sp>
        <p:nvSpPr>
          <p:cNvPr id="55" name="Google Shape;55;p13"/>
          <p:cNvSpPr txBox="1"/>
          <p:nvPr/>
        </p:nvSpPr>
        <p:spPr>
          <a:xfrm>
            <a:off x="7322475" y="4620400"/>
            <a:ext cx="1642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CC0000"/>
                </a:solidFill>
                <a:latin typeface="Roboto Light"/>
                <a:ea typeface="Roboto Light"/>
                <a:cs typeface="Roboto Light"/>
                <a:sym typeface="Roboto Light"/>
              </a:rPr>
              <a:t>info@jcgroupsa.com</a:t>
            </a:r>
            <a:endParaRPr sz="1200">
              <a:solidFill>
                <a:srgbClr val="CC0000"/>
              </a:solidFill>
              <a:latin typeface="Roboto Light"/>
              <a:ea typeface="Roboto Light"/>
              <a:cs typeface="Roboto Light"/>
              <a:sym typeface="Roboto Light"/>
            </a:endParaRPr>
          </a:p>
        </p:txBody>
      </p:sp>
      <p:sp>
        <p:nvSpPr>
          <p:cNvPr id="56" name="Google Shape;56;p13"/>
          <p:cNvSpPr txBox="1"/>
          <p:nvPr/>
        </p:nvSpPr>
        <p:spPr>
          <a:xfrm>
            <a:off x="3724450" y="4620400"/>
            <a:ext cx="118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CC0000"/>
                </a:solidFill>
                <a:latin typeface="Roboto Light"/>
                <a:ea typeface="Roboto Light"/>
                <a:cs typeface="Roboto Light"/>
                <a:sym typeface="Roboto Light"/>
              </a:rPr>
              <a:t>jcgroupsa.com</a:t>
            </a:r>
            <a:endParaRPr sz="1200">
              <a:solidFill>
                <a:srgbClr val="CC0000"/>
              </a:solidFill>
              <a:latin typeface="Roboto Light"/>
              <a:ea typeface="Roboto Light"/>
              <a:cs typeface="Roboto Light"/>
              <a:sym typeface="Roboto Light"/>
            </a:endParaRPr>
          </a:p>
        </p:txBody>
      </p:sp>
      <p:sp>
        <p:nvSpPr>
          <p:cNvPr id="57" name="Google Shape;57;p13"/>
          <p:cNvSpPr txBox="1"/>
          <p:nvPr/>
        </p:nvSpPr>
        <p:spPr>
          <a:xfrm>
            <a:off x="1205950" y="2116502"/>
            <a:ext cx="6659400" cy="1635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Καλωσορίσατε στο ELTV World News – την κεντρική πύλη ενημέρωσης για τον Παγκόσμιο Ελληνισμό και την Ελληνική ομογένεια.</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Με </a:t>
            </a:r>
            <a:r>
              <a:rPr lang="en-GB" sz="1100">
                <a:solidFill>
                  <a:schemeClr val="dk1"/>
                </a:solidFill>
                <a:latin typeface="Roboto"/>
                <a:ea typeface="Roboto"/>
                <a:cs typeface="Roboto"/>
                <a:sym typeface="Roboto"/>
              </a:rPr>
              <a:t>συνεχή ροή ειδήσεων από όλο τον κόσμο</a:t>
            </a:r>
            <a:r>
              <a:rPr lang="en-GB" sz="1100">
                <a:solidFill>
                  <a:schemeClr val="dk1"/>
                </a:solidFill>
                <a:latin typeface="Roboto Light"/>
                <a:ea typeface="Roboto Light"/>
                <a:cs typeface="Roboto Light"/>
                <a:sym typeface="Roboto Light"/>
              </a:rPr>
              <a:t>, δυναμική αρθρογραφία και ρεπορτάζ με Ελληνικό αποτύπωμα, το ELTV World News </a:t>
            </a:r>
            <a:r>
              <a:rPr lang="en-GB" sz="1100">
                <a:solidFill>
                  <a:schemeClr val="dk1"/>
                </a:solidFill>
                <a:latin typeface="Roboto"/>
                <a:ea typeface="Roboto"/>
                <a:cs typeface="Roboto"/>
                <a:sym typeface="Roboto"/>
              </a:rPr>
              <a:t>καλύπτει την Ομογένεια με σεβασμό</a:t>
            </a:r>
            <a:r>
              <a:rPr lang="en-GB" sz="1100">
                <a:solidFill>
                  <a:schemeClr val="dk1"/>
                </a:solidFill>
                <a:latin typeface="Roboto Light"/>
                <a:ea typeface="Roboto Light"/>
                <a:cs typeface="Roboto Light"/>
                <a:sym typeface="Roboto Light"/>
              </a:rPr>
              <a:t>, εγκυρότητα και τεχνολογική καινοτομία.</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1200"/>
              </a:spcAft>
              <a:buNone/>
            </a:pPr>
            <a:r>
              <a:rPr lang="en-GB" sz="1100">
                <a:solidFill>
                  <a:schemeClr val="dk1"/>
                </a:solidFill>
                <a:latin typeface="Roboto Light"/>
                <a:ea typeface="Roboto Light"/>
                <a:cs typeface="Roboto Light"/>
                <a:sym typeface="Roboto Light"/>
              </a:rPr>
              <a:t>Εδώ, η είδηση δεν είναι απλώς περιεχόμενο — είναι ταυτότητα.</a:t>
            </a:r>
            <a:endParaRPr sz="1100">
              <a:solidFill>
                <a:schemeClr val="dk1"/>
              </a:solidFill>
              <a:latin typeface="Roboto Light"/>
              <a:ea typeface="Roboto Light"/>
              <a:cs typeface="Roboto Light"/>
              <a:sym typeface="Roboto Light"/>
            </a:endParaRPr>
          </a:p>
        </p:txBody>
      </p:sp>
      <p:pic>
        <p:nvPicPr>
          <p:cNvPr id="58" name="Google Shape;58;p13" title="eltv-logo-blue.png"/>
          <p:cNvPicPr preferRelativeResize="0"/>
          <p:nvPr/>
        </p:nvPicPr>
        <p:blipFill>
          <a:blip r:embed="rId3">
            <a:alphaModFix/>
          </a:blip>
          <a:stretch>
            <a:fillRect/>
          </a:stretch>
        </p:blipFill>
        <p:spPr>
          <a:xfrm>
            <a:off x="3249307" y="363100"/>
            <a:ext cx="2645376" cy="962750"/>
          </a:xfrm>
          <a:prstGeom prst="rect">
            <a:avLst/>
          </a:prstGeom>
          <a:noFill/>
          <a:ln>
            <a:noFill/>
          </a:ln>
        </p:spPr>
      </p:pic>
      <p:sp>
        <p:nvSpPr>
          <p:cNvPr id="59" name="Google Shape;59;p13"/>
          <p:cNvSpPr txBox="1"/>
          <p:nvPr/>
        </p:nvSpPr>
        <p:spPr>
          <a:xfrm>
            <a:off x="4397975" y="1325850"/>
            <a:ext cx="149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1C4587"/>
                </a:solidFill>
              </a:rPr>
              <a:t>World News</a:t>
            </a:r>
            <a:endParaRPr b="1" sz="1800">
              <a:solidFill>
                <a:srgbClr val="1C458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2"/>
          <p:cNvSpPr txBox="1"/>
          <p:nvPr/>
        </p:nvSpPr>
        <p:spPr>
          <a:xfrm>
            <a:off x="359550" y="308175"/>
            <a:ext cx="8429100" cy="3201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400"/>
              </a:spcBef>
              <a:spcAft>
                <a:spcPts val="0"/>
              </a:spcAft>
              <a:buClr>
                <a:schemeClr val="dk1"/>
              </a:buClr>
              <a:buSzPts val="1100"/>
              <a:buFont typeface="Arial"/>
              <a:buNone/>
            </a:pPr>
            <a:r>
              <a:rPr lang="en-GB" sz="1500">
                <a:solidFill>
                  <a:schemeClr val="dk1"/>
                </a:solidFill>
                <a:latin typeface="Roboto"/>
                <a:ea typeface="Roboto"/>
                <a:cs typeface="Roboto"/>
                <a:sym typeface="Roboto"/>
              </a:rPr>
              <a:t>Περιγραφή Footer (</a:t>
            </a:r>
            <a:r>
              <a:rPr lang="en-GB" sz="1500">
                <a:solidFill>
                  <a:schemeClr val="dk1"/>
                </a:solidFill>
                <a:latin typeface="Roboto"/>
                <a:ea typeface="Roboto"/>
                <a:cs typeface="Roboto"/>
                <a:sym typeface="Roboto"/>
              </a:rPr>
              <a:t>τελευταία ενότητα)</a:t>
            </a:r>
            <a:endParaRPr sz="1500">
              <a:solidFill>
                <a:schemeClr val="dk1"/>
              </a:solidFill>
              <a:latin typeface="Roboto"/>
              <a:ea typeface="Roboto"/>
              <a:cs typeface="Roboto"/>
              <a:sym typeface="Roboto"/>
            </a:endParaRPr>
          </a:p>
          <a:p>
            <a:pPr indent="-285750" lvl="0" marL="457200" rtl="0" algn="l">
              <a:lnSpc>
                <a:spcPct val="100000"/>
              </a:lnSpc>
              <a:spcBef>
                <a:spcPts val="1200"/>
              </a:spcBef>
              <a:spcAft>
                <a:spcPts val="0"/>
              </a:spcAft>
              <a:buClr>
                <a:schemeClr val="dk1"/>
              </a:buClr>
              <a:buSzPts val="900"/>
              <a:buChar char="●"/>
            </a:pPr>
            <a:r>
              <a:rPr lang="en-GB" sz="900">
                <a:solidFill>
                  <a:schemeClr val="dk1"/>
                </a:solidFill>
                <a:latin typeface="Roboto Light"/>
                <a:ea typeface="Roboto Light"/>
                <a:cs typeface="Roboto Light"/>
                <a:sym typeface="Roboto Light"/>
              </a:rPr>
              <a:t>Κοινωνικά Δίκτυα (επάνω σειρά): Καλούμε τους επισκέπτες να μας ακολουθήσουν στις πλατφόρμες κοινωνικής δικτύωσης (X, Facebook, Instagram, YouTube), ενισχύοντας την καθημερινή διασύνδεση με την κοινότητά μας.</a:t>
            </a:r>
            <a:br>
              <a:rPr lang="en-GB" sz="900">
                <a:solidFill>
                  <a:schemeClr val="dk1"/>
                </a:solidFill>
                <a:latin typeface="Roboto Light"/>
                <a:ea typeface="Roboto Light"/>
                <a:cs typeface="Roboto Light"/>
                <a:sym typeface="Roboto Light"/>
              </a:rPr>
            </a:br>
            <a:endParaRPr sz="900">
              <a:solidFill>
                <a:schemeClr val="dk1"/>
              </a:solidFill>
              <a:latin typeface="Roboto Light"/>
              <a:ea typeface="Roboto Light"/>
              <a:cs typeface="Roboto Light"/>
              <a:sym typeface="Roboto Light"/>
            </a:endParaRPr>
          </a:p>
          <a:p>
            <a:pPr indent="-285750" lvl="0" marL="457200" rtl="0" algn="l">
              <a:lnSpc>
                <a:spcPct val="100000"/>
              </a:lnSpc>
              <a:spcBef>
                <a:spcPts val="0"/>
              </a:spcBef>
              <a:spcAft>
                <a:spcPts val="0"/>
              </a:spcAft>
              <a:buClr>
                <a:schemeClr val="dk1"/>
              </a:buClr>
              <a:buSzPts val="900"/>
              <a:buChar char="●"/>
            </a:pPr>
            <a:r>
              <a:rPr lang="en-GB" sz="900">
                <a:solidFill>
                  <a:schemeClr val="dk1"/>
                </a:solidFill>
                <a:latin typeface="Roboto Light"/>
                <a:ea typeface="Roboto Light"/>
                <a:cs typeface="Roboto Light"/>
                <a:sym typeface="Roboto Light"/>
              </a:rPr>
              <a:t>Αριστερό Τμήμα:</a:t>
            </a:r>
            <a:br>
              <a:rPr lang="en-GB" sz="900">
                <a:solidFill>
                  <a:schemeClr val="dk1"/>
                </a:solidFill>
                <a:latin typeface="Roboto Light"/>
                <a:ea typeface="Roboto Light"/>
                <a:cs typeface="Roboto Light"/>
                <a:sym typeface="Roboto Light"/>
              </a:rPr>
            </a:br>
            <a:br>
              <a:rPr lang="en-GB" sz="900">
                <a:solidFill>
                  <a:schemeClr val="dk1"/>
                </a:solidFill>
                <a:latin typeface="Roboto Light"/>
                <a:ea typeface="Roboto Light"/>
                <a:cs typeface="Roboto Light"/>
                <a:sym typeface="Roboto Light"/>
              </a:rPr>
            </a:br>
            <a:r>
              <a:rPr lang="en-GB" sz="900">
                <a:solidFill>
                  <a:schemeClr val="dk1"/>
                </a:solidFill>
                <a:latin typeface="Roboto Light"/>
                <a:ea typeface="Roboto Light"/>
                <a:cs typeface="Roboto Light"/>
                <a:sym typeface="Roboto Light"/>
              </a:rPr>
              <a:t> Το λογότυπο του ELTV World News συνοδεύεται από τη φράση:</a:t>
            </a:r>
            <a:br>
              <a:rPr lang="en-GB" sz="900">
                <a:solidFill>
                  <a:schemeClr val="dk1"/>
                </a:solidFill>
                <a:latin typeface="Roboto Light"/>
                <a:ea typeface="Roboto Light"/>
                <a:cs typeface="Roboto Light"/>
                <a:sym typeface="Roboto Light"/>
              </a:rPr>
            </a:br>
            <a:br>
              <a:rPr lang="en-GB" sz="900">
                <a:solidFill>
                  <a:schemeClr val="dk1"/>
                </a:solidFill>
                <a:latin typeface="Roboto Light"/>
                <a:ea typeface="Roboto Light"/>
                <a:cs typeface="Roboto Light"/>
                <a:sym typeface="Roboto Light"/>
              </a:rPr>
            </a:br>
            <a:r>
              <a:rPr lang="en-GB" sz="900">
                <a:solidFill>
                  <a:schemeClr val="dk1"/>
                </a:solidFill>
                <a:latin typeface="Roboto Light"/>
                <a:ea typeface="Roboto Light"/>
                <a:cs typeface="Roboto Light"/>
                <a:sym typeface="Roboto Light"/>
              </a:rPr>
              <a:t> </a:t>
            </a:r>
            <a:r>
              <a:rPr i="1" lang="en-GB" sz="900">
                <a:solidFill>
                  <a:schemeClr val="dk1"/>
                </a:solidFill>
                <a:latin typeface="Roboto Light"/>
                <a:ea typeface="Roboto Light"/>
                <a:cs typeface="Roboto Light"/>
                <a:sym typeface="Roboto Light"/>
              </a:rPr>
              <a:t>«Η αποστολή μας είναι να σας κρατάμε ενημερωμένους με τις τελευταίες εξελίξεις.»</a:t>
            </a:r>
            <a:br>
              <a:rPr i="1" lang="en-GB" sz="900">
                <a:solidFill>
                  <a:schemeClr val="dk1"/>
                </a:solidFill>
                <a:latin typeface="Roboto Light"/>
                <a:ea typeface="Roboto Light"/>
                <a:cs typeface="Roboto Light"/>
                <a:sym typeface="Roboto Light"/>
              </a:rPr>
            </a:br>
            <a:br>
              <a:rPr i="1" lang="en-GB" sz="900">
                <a:solidFill>
                  <a:schemeClr val="dk1"/>
                </a:solidFill>
                <a:latin typeface="Roboto Light"/>
                <a:ea typeface="Roboto Light"/>
                <a:cs typeface="Roboto Light"/>
                <a:sym typeface="Roboto Light"/>
              </a:rPr>
            </a:br>
            <a:r>
              <a:rPr lang="en-GB" sz="900">
                <a:solidFill>
                  <a:schemeClr val="dk1"/>
                </a:solidFill>
                <a:latin typeface="Roboto Light"/>
                <a:ea typeface="Roboto Light"/>
                <a:cs typeface="Roboto Light"/>
                <a:sym typeface="Roboto Light"/>
              </a:rPr>
              <a:t> Παρέχεται επίσης η βασική διεύθυνση email επικοινωνίας: info@eltv.news</a:t>
            </a:r>
            <a:br>
              <a:rPr lang="en-GB" sz="900">
                <a:solidFill>
                  <a:schemeClr val="dk1"/>
                </a:solidFill>
                <a:latin typeface="Roboto Light"/>
                <a:ea typeface="Roboto Light"/>
                <a:cs typeface="Roboto Light"/>
                <a:sym typeface="Roboto Light"/>
              </a:rPr>
            </a:br>
            <a:endParaRPr sz="900">
              <a:solidFill>
                <a:schemeClr val="dk1"/>
              </a:solidFill>
              <a:latin typeface="Roboto Light"/>
              <a:ea typeface="Roboto Light"/>
              <a:cs typeface="Roboto Light"/>
              <a:sym typeface="Roboto Light"/>
            </a:endParaRPr>
          </a:p>
          <a:p>
            <a:pPr indent="-285750" lvl="0" marL="457200" rtl="0" algn="l">
              <a:lnSpc>
                <a:spcPct val="100000"/>
              </a:lnSpc>
              <a:spcBef>
                <a:spcPts val="0"/>
              </a:spcBef>
              <a:spcAft>
                <a:spcPts val="0"/>
              </a:spcAft>
              <a:buClr>
                <a:schemeClr val="dk1"/>
              </a:buClr>
              <a:buSzPts val="900"/>
              <a:buChar char="●"/>
            </a:pPr>
            <a:r>
              <a:rPr lang="en-GB" sz="900">
                <a:solidFill>
                  <a:schemeClr val="dk1"/>
                </a:solidFill>
                <a:latin typeface="Roboto Light"/>
                <a:ea typeface="Roboto Light"/>
                <a:cs typeface="Roboto Light"/>
                <a:sym typeface="Roboto Light"/>
              </a:rPr>
              <a:t>Κεντρικό Τμήμα (About Us): Περιλαμβάνονται σύνδεσμοι για: Επικοινωνία, Διαφήμιση, Όρους Χρήσης, Πολιτική Cookies και Πολιτική Προστασίας Προσωπικών Δεδομένων.</a:t>
            </a:r>
            <a:br>
              <a:rPr lang="en-GB" sz="900">
                <a:solidFill>
                  <a:schemeClr val="dk1"/>
                </a:solidFill>
                <a:latin typeface="Roboto Light"/>
                <a:ea typeface="Roboto Light"/>
                <a:cs typeface="Roboto Light"/>
                <a:sym typeface="Roboto Light"/>
              </a:rPr>
            </a:br>
            <a:endParaRPr sz="900">
              <a:solidFill>
                <a:schemeClr val="dk1"/>
              </a:solidFill>
              <a:latin typeface="Roboto Light"/>
              <a:ea typeface="Roboto Light"/>
              <a:cs typeface="Roboto Light"/>
              <a:sym typeface="Roboto Light"/>
            </a:endParaRPr>
          </a:p>
          <a:p>
            <a:pPr indent="-285750" lvl="0" marL="457200" rtl="0" algn="l">
              <a:lnSpc>
                <a:spcPct val="100000"/>
              </a:lnSpc>
              <a:spcBef>
                <a:spcPts val="0"/>
              </a:spcBef>
              <a:spcAft>
                <a:spcPts val="0"/>
              </a:spcAft>
              <a:buClr>
                <a:schemeClr val="dk1"/>
              </a:buClr>
              <a:buSzPts val="900"/>
              <a:buChar char="●"/>
            </a:pPr>
            <a:r>
              <a:rPr lang="en-GB" sz="900">
                <a:solidFill>
                  <a:schemeClr val="dk1"/>
                </a:solidFill>
                <a:latin typeface="Roboto Light"/>
                <a:ea typeface="Roboto Light"/>
                <a:cs typeface="Roboto Light"/>
                <a:sym typeface="Roboto Light"/>
              </a:rPr>
              <a:t>Δεξί Τμήμα – Εγγραφή στο Newsletter: Προτρέπουμε τους επισκέπτες να εγγραφούν στο newsletter για να λαμβάνουν άμεσα ενημερώσεις, με call-to-action κουμπί «Εγγραφή».</a:t>
            </a:r>
            <a:br>
              <a:rPr lang="en-GB" sz="900">
                <a:solidFill>
                  <a:schemeClr val="dk1"/>
                </a:solidFill>
                <a:latin typeface="Roboto Light"/>
                <a:ea typeface="Roboto Light"/>
                <a:cs typeface="Roboto Light"/>
                <a:sym typeface="Roboto Light"/>
              </a:rPr>
            </a:br>
            <a:endParaRPr sz="900">
              <a:solidFill>
                <a:schemeClr val="dk1"/>
              </a:solidFill>
              <a:latin typeface="Roboto Light"/>
              <a:ea typeface="Roboto Light"/>
              <a:cs typeface="Roboto Light"/>
              <a:sym typeface="Roboto Light"/>
            </a:endParaRPr>
          </a:p>
          <a:p>
            <a:pPr indent="-285750" lvl="0" marL="457200" rtl="0" algn="l">
              <a:lnSpc>
                <a:spcPct val="100000"/>
              </a:lnSpc>
              <a:spcBef>
                <a:spcPts val="0"/>
              </a:spcBef>
              <a:spcAft>
                <a:spcPts val="0"/>
              </a:spcAft>
              <a:buClr>
                <a:schemeClr val="dk1"/>
              </a:buClr>
              <a:buSzPts val="900"/>
              <a:buChar char="●"/>
            </a:pPr>
            <a:r>
              <a:rPr lang="en-GB" sz="900">
                <a:solidFill>
                  <a:schemeClr val="dk1"/>
                </a:solidFill>
                <a:latin typeface="Roboto Light"/>
                <a:ea typeface="Roboto Light"/>
                <a:cs typeface="Roboto Light"/>
                <a:sym typeface="Roboto Light"/>
              </a:rPr>
              <a:t>Mobile App Badges: Παρέχονται σύνδεσμοι για λήψη της εφαρμογής από Google Play και App Store, προσδίδοντας τεχνολογική πληρότητα στο περιβάλλον του footer.</a:t>
            </a:r>
            <a:endParaRPr sz="900">
              <a:solidFill>
                <a:schemeClr val="dk1"/>
              </a:solidFill>
              <a:latin typeface="Roboto Light"/>
              <a:ea typeface="Roboto Light"/>
              <a:cs typeface="Roboto Light"/>
              <a:sym typeface="Roboto Light"/>
            </a:endParaRPr>
          </a:p>
        </p:txBody>
      </p:sp>
      <p:pic>
        <p:nvPicPr>
          <p:cNvPr id="114" name="Google Shape;114;p22" title="Screenshot 2025-07-27 at 10.23.50.png"/>
          <p:cNvPicPr preferRelativeResize="0"/>
          <p:nvPr/>
        </p:nvPicPr>
        <p:blipFill rotWithShape="1">
          <a:blip r:embed="rId3">
            <a:alphaModFix/>
          </a:blip>
          <a:srcRect b="0" l="159" r="159" t="0"/>
          <a:stretch/>
        </p:blipFill>
        <p:spPr>
          <a:xfrm>
            <a:off x="1200638" y="3611350"/>
            <a:ext cx="6746925" cy="14013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3"/>
          <p:cNvSpPr txBox="1"/>
          <p:nvPr/>
        </p:nvSpPr>
        <p:spPr>
          <a:xfrm>
            <a:off x="359550" y="308175"/>
            <a:ext cx="4260300" cy="384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lang="en-GB" sz="1700">
                <a:solidFill>
                  <a:schemeClr val="dk1"/>
                </a:solidFill>
                <a:latin typeface="Roboto"/>
                <a:ea typeface="Roboto"/>
                <a:cs typeface="Roboto"/>
                <a:sym typeface="Roboto"/>
              </a:rPr>
              <a:t>Λίστα Άρθρων</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0"/>
              </a:spcAft>
              <a:buNone/>
            </a:pPr>
            <a:r>
              <a:rPr lang="en-GB" sz="1100">
                <a:solidFill>
                  <a:schemeClr val="dk1"/>
                </a:solidFill>
                <a:latin typeface="Roboto Light"/>
                <a:ea typeface="Roboto Light"/>
                <a:cs typeface="Roboto Light"/>
                <a:sym typeface="Roboto Light"/>
              </a:rPr>
              <a:t>Έχουμε φροντίσει ώστε κάθε άρθρο να εμφανίζεται καθαρά και με σωστή δομή, για να βρίσκει εύκολα ο επισκέπτης αυτό που τον ενδιαφέρει. Για κάθε άρθρο παρουσιάζουμε:</a:t>
            </a:r>
            <a:endParaRPr sz="1100">
              <a:solidFill>
                <a:schemeClr val="dk1"/>
              </a:solidFill>
              <a:latin typeface="Roboto Light"/>
              <a:ea typeface="Roboto Light"/>
              <a:cs typeface="Roboto Light"/>
              <a:sym typeface="Roboto Light"/>
            </a:endParaRPr>
          </a:p>
          <a:p>
            <a:pPr indent="-298450" lvl="0" marL="457200" rtl="0" algn="l">
              <a:lnSpc>
                <a:spcPct val="115000"/>
              </a:lnSpc>
              <a:spcBef>
                <a:spcPts val="1200"/>
              </a:spcBef>
              <a:spcAft>
                <a:spcPts val="0"/>
              </a:spcAft>
              <a:buClr>
                <a:schemeClr val="dk1"/>
              </a:buClr>
              <a:buSzPts val="1100"/>
              <a:buChar char="●"/>
            </a:pPr>
            <a:r>
              <a:rPr lang="en-GB" sz="1100">
                <a:solidFill>
                  <a:schemeClr val="dk1"/>
                </a:solidFill>
                <a:latin typeface="Roboto Light"/>
                <a:ea typeface="Roboto Light"/>
                <a:cs typeface="Roboto Light"/>
                <a:sym typeface="Roboto Light"/>
              </a:rPr>
              <a:t>Τίτλο: Σε έντονη γραμματοσειρά, ώστε να ξεχωρίζει με την πρώτη ματιά.</a:t>
            </a:r>
            <a:br>
              <a:rPr lang="en-GB" sz="1100">
                <a:solidFill>
                  <a:schemeClr val="dk1"/>
                </a:solidFill>
                <a:latin typeface="Roboto Light"/>
                <a:ea typeface="Roboto Light"/>
                <a:cs typeface="Roboto Light"/>
                <a:sym typeface="Roboto Light"/>
              </a:rPr>
            </a:br>
            <a:endParaRPr sz="1100">
              <a:solidFill>
                <a:schemeClr val="dk1"/>
              </a:solidFill>
              <a:latin typeface="Roboto Light"/>
              <a:ea typeface="Roboto Light"/>
              <a:cs typeface="Roboto Light"/>
              <a:sym typeface="Roboto Light"/>
            </a:endParaRPr>
          </a:p>
          <a:p>
            <a:pPr indent="-298450" lvl="0" marL="457200" rtl="0" algn="l">
              <a:lnSpc>
                <a:spcPct val="115000"/>
              </a:lnSpc>
              <a:spcBef>
                <a:spcPts val="0"/>
              </a:spcBef>
              <a:spcAft>
                <a:spcPts val="0"/>
              </a:spcAft>
              <a:buClr>
                <a:schemeClr val="dk1"/>
              </a:buClr>
              <a:buSzPts val="1100"/>
              <a:buChar char="●"/>
            </a:pPr>
            <a:r>
              <a:rPr lang="en-GB" sz="1100">
                <a:solidFill>
                  <a:schemeClr val="dk1"/>
                </a:solidFill>
                <a:latin typeface="Roboto Light"/>
                <a:ea typeface="Roboto Light"/>
                <a:cs typeface="Roboto Light"/>
                <a:sym typeface="Roboto Light"/>
              </a:rPr>
              <a:t>Ημερομηνία Δημοσίευσης: Ακριβώς κάτω από τον τίτλο, για να υπάρχει χρονικός προσανατολισμός.</a:t>
            </a:r>
            <a:br>
              <a:rPr lang="en-GB" sz="1100">
                <a:solidFill>
                  <a:schemeClr val="dk1"/>
                </a:solidFill>
                <a:latin typeface="Roboto Light"/>
                <a:ea typeface="Roboto Light"/>
                <a:cs typeface="Roboto Light"/>
                <a:sym typeface="Roboto Light"/>
              </a:rPr>
            </a:br>
            <a:endParaRPr sz="1100">
              <a:solidFill>
                <a:schemeClr val="dk1"/>
              </a:solidFill>
              <a:latin typeface="Roboto Light"/>
              <a:ea typeface="Roboto Light"/>
              <a:cs typeface="Roboto Light"/>
              <a:sym typeface="Roboto Light"/>
            </a:endParaRPr>
          </a:p>
          <a:p>
            <a:pPr indent="-298450" lvl="0" marL="457200" rtl="0" algn="l">
              <a:lnSpc>
                <a:spcPct val="115000"/>
              </a:lnSpc>
              <a:spcBef>
                <a:spcPts val="0"/>
              </a:spcBef>
              <a:spcAft>
                <a:spcPts val="0"/>
              </a:spcAft>
              <a:buClr>
                <a:schemeClr val="dk1"/>
              </a:buClr>
              <a:buSzPts val="1100"/>
              <a:buChar char="●"/>
            </a:pPr>
            <a:r>
              <a:rPr lang="en-GB" sz="1100">
                <a:solidFill>
                  <a:schemeClr val="dk1"/>
                </a:solidFill>
                <a:latin typeface="Roboto Light"/>
                <a:ea typeface="Roboto Light"/>
                <a:cs typeface="Roboto Light"/>
                <a:sym typeface="Roboto Light"/>
              </a:rPr>
              <a:t>Απόσπασμα Άρθρου: Ένα σύντομο preview του περιεχομένου που δίνει μια ιδέα για το θέμα πριν πατήσει κάποιος να διαβάσει ολόκληρο το άρθρο.</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1200"/>
              </a:spcAft>
              <a:buNone/>
            </a:pPr>
            <a:r>
              <a:rPr lang="en-GB" sz="1100">
                <a:solidFill>
                  <a:schemeClr val="dk1"/>
                </a:solidFill>
                <a:latin typeface="Roboto Light"/>
                <a:ea typeface="Roboto Light"/>
                <a:cs typeface="Roboto Light"/>
                <a:sym typeface="Roboto Light"/>
              </a:rPr>
              <a:t>Με αυτόν τον τρόπο, κάνουμε την περιήγηση γρήγορη και ξεκούραστη, και βοηθάμε τον κόσμο να βλέπει πολλές ειδήσεις με μια ματιά.</a:t>
            </a:r>
            <a:endParaRPr sz="1100">
              <a:solidFill>
                <a:schemeClr val="dk1"/>
              </a:solidFill>
              <a:latin typeface="Roboto Light"/>
              <a:ea typeface="Roboto Light"/>
              <a:cs typeface="Roboto Light"/>
              <a:sym typeface="Roboto Light"/>
            </a:endParaRPr>
          </a:p>
        </p:txBody>
      </p:sp>
      <p:pic>
        <p:nvPicPr>
          <p:cNvPr id="120" name="Google Shape;120;p23" title="Screenshot 2025-07-27 at 10.28.28.png"/>
          <p:cNvPicPr preferRelativeResize="0"/>
          <p:nvPr/>
        </p:nvPicPr>
        <p:blipFill>
          <a:blip r:embed="rId3">
            <a:alphaModFix/>
          </a:blip>
          <a:stretch>
            <a:fillRect/>
          </a:stretch>
        </p:blipFill>
        <p:spPr>
          <a:xfrm>
            <a:off x="4714100" y="1245913"/>
            <a:ext cx="4219349" cy="265166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4"/>
          <p:cNvSpPr txBox="1"/>
          <p:nvPr/>
        </p:nvSpPr>
        <p:spPr>
          <a:xfrm>
            <a:off x="359550" y="308175"/>
            <a:ext cx="5270700" cy="453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Clr>
                <a:schemeClr val="dk1"/>
              </a:buClr>
              <a:buSzPts val="1100"/>
              <a:buFont typeface="Arial"/>
              <a:buNone/>
            </a:pPr>
            <a:r>
              <a:rPr lang="en-GB">
                <a:solidFill>
                  <a:schemeClr val="dk1"/>
                </a:solidFill>
                <a:latin typeface="Roboto"/>
                <a:ea typeface="Roboto"/>
                <a:cs typeface="Roboto"/>
                <a:sym typeface="Roboto"/>
              </a:rPr>
              <a:t>Σελίδα Ανάγνωσης Άρθρου</a:t>
            </a:r>
            <a:endParaRPr>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GB" sz="900">
                <a:solidFill>
                  <a:schemeClr val="dk1"/>
                </a:solidFill>
                <a:latin typeface="Roboto Light"/>
                <a:ea typeface="Roboto Light"/>
                <a:cs typeface="Roboto Light"/>
                <a:sym typeface="Roboto Light"/>
              </a:rPr>
              <a:t>Όταν κάποιος </a:t>
            </a:r>
            <a:r>
              <a:rPr lang="en-GB" sz="900">
                <a:solidFill>
                  <a:schemeClr val="dk1"/>
                </a:solidFill>
                <a:latin typeface="Roboto"/>
                <a:ea typeface="Roboto"/>
                <a:cs typeface="Roboto"/>
                <a:sym typeface="Roboto"/>
              </a:rPr>
              <a:t>επιλέγει να διαβάσει ένα άρθρο στο ELTV</a:t>
            </a:r>
            <a:r>
              <a:rPr lang="en-GB" sz="900">
                <a:solidFill>
                  <a:schemeClr val="dk1"/>
                </a:solidFill>
                <a:latin typeface="Roboto Light"/>
                <a:ea typeface="Roboto Light"/>
                <a:cs typeface="Roboto Light"/>
                <a:sym typeface="Roboto Light"/>
              </a:rPr>
              <a:t>, θέλουμε η εμπειρία του να είναι ξεκούραστη, ευχάριστη και πλήρης. Για αυτό έχουμε σχεδιάσει μια σελίδα που συνδυάζει καθαρότητα, λειτουργικότητα και σύγχρονη αισθητική:</a:t>
            </a:r>
            <a:endParaRPr sz="900">
              <a:solidFill>
                <a:schemeClr val="dk1"/>
              </a:solidFill>
              <a:latin typeface="Roboto Light"/>
              <a:ea typeface="Roboto Light"/>
              <a:cs typeface="Roboto Light"/>
              <a:sym typeface="Roboto Light"/>
            </a:endParaRPr>
          </a:p>
          <a:p>
            <a:pPr indent="-285750" lvl="0" marL="457200" rtl="0" algn="l">
              <a:lnSpc>
                <a:spcPct val="115000"/>
              </a:lnSpc>
              <a:spcBef>
                <a:spcPts val="1200"/>
              </a:spcBef>
              <a:spcAft>
                <a:spcPts val="0"/>
              </a:spcAft>
              <a:buClr>
                <a:schemeClr val="dk1"/>
              </a:buClr>
              <a:buSzPts val="900"/>
              <a:buChar char="●"/>
            </a:pPr>
            <a:r>
              <a:rPr lang="en-GB" sz="900">
                <a:solidFill>
                  <a:schemeClr val="dk1"/>
                </a:solidFill>
                <a:latin typeface="Roboto Light"/>
                <a:ea typeface="Roboto Light"/>
                <a:cs typeface="Roboto Light"/>
                <a:sym typeface="Roboto Light"/>
              </a:rPr>
              <a:t>Ξεκινάμε με μια μεγάλη </a:t>
            </a:r>
            <a:r>
              <a:rPr lang="en-GB" sz="900">
                <a:solidFill>
                  <a:schemeClr val="dk1"/>
                </a:solidFill>
                <a:latin typeface="Roboto"/>
                <a:ea typeface="Roboto"/>
                <a:cs typeface="Roboto"/>
                <a:sym typeface="Roboto"/>
              </a:rPr>
              <a:t>εικόνα στο επάνω μέρος</a:t>
            </a:r>
            <a:r>
              <a:rPr lang="en-GB" sz="900">
                <a:solidFill>
                  <a:schemeClr val="dk1"/>
                </a:solidFill>
                <a:latin typeface="Roboto Light"/>
                <a:ea typeface="Roboto Light"/>
                <a:cs typeface="Roboto Light"/>
                <a:sym typeface="Roboto Light"/>
              </a:rPr>
              <a:t>, που αποτυπώνει οπτικά το θέμα και τραβάει αμέσως την προσοχή.</a:t>
            </a:r>
            <a:br>
              <a:rPr lang="en-GB" sz="900">
                <a:solidFill>
                  <a:schemeClr val="dk1"/>
                </a:solidFill>
                <a:latin typeface="Roboto Light"/>
                <a:ea typeface="Roboto Light"/>
                <a:cs typeface="Roboto Light"/>
                <a:sym typeface="Roboto Light"/>
              </a:rPr>
            </a:br>
            <a:endParaRPr sz="900">
              <a:solidFill>
                <a:schemeClr val="dk1"/>
              </a:solidFill>
              <a:latin typeface="Roboto Light"/>
              <a:ea typeface="Roboto Light"/>
              <a:cs typeface="Roboto Light"/>
              <a:sym typeface="Roboto Light"/>
            </a:endParaRPr>
          </a:p>
          <a:p>
            <a:pPr indent="-285750" lvl="0" marL="457200" rtl="0" algn="l">
              <a:lnSpc>
                <a:spcPct val="115000"/>
              </a:lnSpc>
              <a:spcBef>
                <a:spcPts val="0"/>
              </a:spcBef>
              <a:spcAft>
                <a:spcPts val="0"/>
              </a:spcAft>
              <a:buClr>
                <a:schemeClr val="dk1"/>
              </a:buClr>
              <a:buSzPts val="900"/>
              <a:buChar char="●"/>
            </a:pPr>
            <a:r>
              <a:rPr lang="en-GB" sz="900">
                <a:solidFill>
                  <a:schemeClr val="dk1"/>
                </a:solidFill>
                <a:latin typeface="Roboto Light"/>
                <a:ea typeface="Roboto Light"/>
                <a:cs typeface="Roboto Light"/>
                <a:sym typeface="Roboto Light"/>
              </a:rPr>
              <a:t>Ακριβώς από κάτω, υπάρχει γραμμή εργαλείων με την </a:t>
            </a:r>
            <a:r>
              <a:rPr lang="en-GB" sz="900">
                <a:solidFill>
                  <a:schemeClr val="dk1"/>
                </a:solidFill>
                <a:latin typeface="Roboto"/>
                <a:ea typeface="Roboto"/>
                <a:cs typeface="Roboto"/>
                <a:sym typeface="Roboto"/>
              </a:rPr>
              <a:t>ημερομηνία δημοσίευσης</a:t>
            </a:r>
            <a:r>
              <a:rPr lang="en-GB" sz="900">
                <a:solidFill>
                  <a:schemeClr val="dk1"/>
                </a:solidFill>
                <a:latin typeface="Roboto Light"/>
                <a:ea typeface="Roboto Light"/>
                <a:cs typeface="Roboto Light"/>
                <a:sym typeface="Roboto Light"/>
              </a:rPr>
              <a:t>, τον εκτιμώμενο </a:t>
            </a:r>
            <a:r>
              <a:rPr lang="en-GB" sz="900">
                <a:solidFill>
                  <a:schemeClr val="dk1"/>
                </a:solidFill>
                <a:latin typeface="Roboto"/>
                <a:ea typeface="Roboto"/>
                <a:cs typeface="Roboto"/>
                <a:sym typeface="Roboto"/>
              </a:rPr>
              <a:t>χρόνο ανάγνωσης</a:t>
            </a:r>
            <a:r>
              <a:rPr lang="en-GB" sz="900">
                <a:solidFill>
                  <a:schemeClr val="dk1"/>
                </a:solidFill>
                <a:latin typeface="Roboto Light"/>
                <a:ea typeface="Roboto Light"/>
                <a:cs typeface="Roboto Light"/>
                <a:sym typeface="Roboto Light"/>
              </a:rPr>
              <a:t>, κουμπί για </a:t>
            </a:r>
            <a:r>
              <a:rPr lang="en-GB" sz="900">
                <a:solidFill>
                  <a:schemeClr val="dk1"/>
                </a:solidFill>
                <a:latin typeface="Roboto"/>
                <a:ea typeface="Roboto"/>
                <a:cs typeface="Roboto"/>
                <a:sym typeface="Roboto"/>
              </a:rPr>
              <a:t>like</a:t>
            </a:r>
            <a:r>
              <a:rPr lang="en-GB" sz="900">
                <a:solidFill>
                  <a:schemeClr val="dk1"/>
                </a:solidFill>
                <a:latin typeface="Roboto Light"/>
                <a:ea typeface="Roboto Light"/>
                <a:cs typeface="Roboto Light"/>
                <a:sym typeface="Roboto Light"/>
              </a:rPr>
              <a:t> και </a:t>
            </a:r>
            <a:r>
              <a:rPr lang="en-GB" sz="900">
                <a:solidFill>
                  <a:schemeClr val="dk1"/>
                </a:solidFill>
                <a:latin typeface="Roboto"/>
                <a:ea typeface="Roboto"/>
                <a:cs typeface="Roboto"/>
                <a:sym typeface="Roboto"/>
              </a:rPr>
              <a:t>κοινοποίηση</a:t>
            </a:r>
            <a:r>
              <a:rPr lang="en-GB" sz="900">
                <a:solidFill>
                  <a:schemeClr val="dk1"/>
                </a:solidFill>
                <a:latin typeface="Roboto Light"/>
                <a:ea typeface="Roboto Light"/>
                <a:cs typeface="Roboto Light"/>
                <a:sym typeface="Roboto Light"/>
              </a:rPr>
              <a:t> στα social media.</a:t>
            </a:r>
            <a:br>
              <a:rPr lang="en-GB" sz="900">
                <a:solidFill>
                  <a:schemeClr val="dk1"/>
                </a:solidFill>
                <a:latin typeface="Roboto Light"/>
                <a:ea typeface="Roboto Light"/>
                <a:cs typeface="Roboto Light"/>
                <a:sym typeface="Roboto Light"/>
              </a:rPr>
            </a:br>
            <a:endParaRPr sz="900">
              <a:solidFill>
                <a:schemeClr val="dk1"/>
              </a:solidFill>
              <a:latin typeface="Roboto Light"/>
              <a:ea typeface="Roboto Light"/>
              <a:cs typeface="Roboto Light"/>
              <a:sym typeface="Roboto Light"/>
            </a:endParaRPr>
          </a:p>
          <a:p>
            <a:pPr indent="-285750" lvl="0" marL="457200" rtl="0" algn="l">
              <a:lnSpc>
                <a:spcPct val="115000"/>
              </a:lnSpc>
              <a:spcBef>
                <a:spcPts val="0"/>
              </a:spcBef>
              <a:spcAft>
                <a:spcPts val="0"/>
              </a:spcAft>
              <a:buClr>
                <a:schemeClr val="dk1"/>
              </a:buClr>
              <a:buSzPts val="900"/>
              <a:buChar char="●"/>
            </a:pPr>
            <a:r>
              <a:rPr lang="en-GB" sz="900">
                <a:solidFill>
                  <a:schemeClr val="dk1"/>
                </a:solidFill>
                <a:latin typeface="Roboto Light"/>
                <a:ea typeface="Roboto Light"/>
                <a:cs typeface="Roboto Light"/>
                <a:sym typeface="Roboto Light"/>
              </a:rPr>
              <a:t>Στη συνέχεια, προβάλλονται τα </a:t>
            </a:r>
            <a:r>
              <a:rPr lang="en-GB" sz="900">
                <a:solidFill>
                  <a:schemeClr val="dk1"/>
                </a:solidFill>
                <a:latin typeface="Roboto"/>
                <a:ea typeface="Roboto"/>
                <a:cs typeface="Roboto"/>
                <a:sym typeface="Roboto"/>
              </a:rPr>
              <a:t>tags (ετικέτες)</a:t>
            </a:r>
            <a:r>
              <a:rPr lang="en-GB" sz="900">
                <a:solidFill>
                  <a:schemeClr val="dk1"/>
                </a:solidFill>
                <a:latin typeface="Roboto Light"/>
                <a:ea typeface="Roboto Light"/>
                <a:cs typeface="Roboto Light"/>
                <a:sym typeface="Roboto Light"/>
              </a:rPr>
              <a:t>, που βοηθούν τον αναγνώστη να καταλάβει το πλαίσιο του θέματος και να πλοηγηθεί σε σχετικά άρθρα.</a:t>
            </a:r>
            <a:br>
              <a:rPr lang="en-GB" sz="900">
                <a:solidFill>
                  <a:schemeClr val="dk1"/>
                </a:solidFill>
                <a:latin typeface="Roboto Light"/>
                <a:ea typeface="Roboto Light"/>
                <a:cs typeface="Roboto Light"/>
                <a:sym typeface="Roboto Light"/>
              </a:rPr>
            </a:br>
            <a:endParaRPr sz="900">
              <a:solidFill>
                <a:schemeClr val="dk1"/>
              </a:solidFill>
              <a:latin typeface="Roboto Light"/>
              <a:ea typeface="Roboto Light"/>
              <a:cs typeface="Roboto Light"/>
              <a:sym typeface="Roboto Light"/>
            </a:endParaRPr>
          </a:p>
          <a:p>
            <a:pPr indent="-285750" lvl="0" marL="457200" rtl="0" algn="l">
              <a:lnSpc>
                <a:spcPct val="115000"/>
              </a:lnSpc>
              <a:spcBef>
                <a:spcPts val="0"/>
              </a:spcBef>
              <a:spcAft>
                <a:spcPts val="0"/>
              </a:spcAft>
              <a:buClr>
                <a:schemeClr val="dk1"/>
              </a:buClr>
              <a:buSzPts val="900"/>
              <a:buChar char="●"/>
            </a:pPr>
            <a:r>
              <a:rPr lang="en-GB" sz="900">
                <a:solidFill>
                  <a:schemeClr val="dk1"/>
                </a:solidFill>
                <a:latin typeface="Roboto Light"/>
                <a:ea typeface="Roboto Light"/>
                <a:cs typeface="Roboto Light"/>
                <a:sym typeface="Roboto Light"/>
              </a:rPr>
              <a:t>Ο </a:t>
            </a:r>
            <a:r>
              <a:rPr lang="en-GB" sz="900">
                <a:solidFill>
                  <a:schemeClr val="dk1"/>
                </a:solidFill>
                <a:latin typeface="Roboto"/>
                <a:ea typeface="Roboto"/>
                <a:cs typeface="Roboto"/>
                <a:sym typeface="Roboto"/>
              </a:rPr>
              <a:t>τίτλος του άρθρου είναι ευδιάκριτος</a:t>
            </a:r>
            <a:r>
              <a:rPr lang="en-GB" sz="900">
                <a:solidFill>
                  <a:schemeClr val="dk1"/>
                </a:solidFill>
                <a:latin typeface="Roboto Light"/>
                <a:ea typeface="Roboto Light"/>
                <a:cs typeface="Roboto Light"/>
                <a:sym typeface="Roboto Light"/>
              </a:rPr>
              <a:t>, σε μεγάλη και έντονη γραμματοσειρά, για να δηλώσει ξεκάθαρα το θέμα.</a:t>
            </a:r>
            <a:br>
              <a:rPr lang="en-GB" sz="900">
                <a:solidFill>
                  <a:schemeClr val="dk1"/>
                </a:solidFill>
                <a:latin typeface="Roboto Light"/>
                <a:ea typeface="Roboto Light"/>
                <a:cs typeface="Roboto Light"/>
                <a:sym typeface="Roboto Light"/>
              </a:rPr>
            </a:br>
            <a:endParaRPr sz="900">
              <a:solidFill>
                <a:schemeClr val="dk1"/>
              </a:solidFill>
              <a:latin typeface="Roboto Light"/>
              <a:ea typeface="Roboto Light"/>
              <a:cs typeface="Roboto Light"/>
              <a:sym typeface="Roboto Light"/>
            </a:endParaRPr>
          </a:p>
          <a:p>
            <a:pPr indent="-285750" lvl="0" marL="457200" rtl="0" algn="l">
              <a:lnSpc>
                <a:spcPct val="115000"/>
              </a:lnSpc>
              <a:spcBef>
                <a:spcPts val="0"/>
              </a:spcBef>
              <a:spcAft>
                <a:spcPts val="0"/>
              </a:spcAft>
              <a:buClr>
                <a:schemeClr val="dk1"/>
              </a:buClr>
              <a:buSzPts val="900"/>
              <a:buChar char="●"/>
            </a:pPr>
            <a:r>
              <a:rPr lang="en-GB" sz="900">
                <a:solidFill>
                  <a:schemeClr val="dk1"/>
                </a:solidFill>
                <a:latin typeface="Roboto Light"/>
                <a:ea typeface="Roboto Light"/>
                <a:cs typeface="Roboto Light"/>
                <a:sym typeface="Roboto Light"/>
              </a:rPr>
              <a:t>Ακολουθεί το </a:t>
            </a:r>
            <a:r>
              <a:rPr lang="en-GB" sz="900">
                <a:solidFill>
                  <a:schemeClr val="dk1"/>
                </a:solidFill>
                <a:latin typeface="Roboto"/>
                <a:ea typeface="Roboto"/>
                <a:cs typeface="Roboto"/>
                <a:sym typeface="Roboto"/>
              </a:rPr>
              <a:t>υπότιτλος (subheadline)</a:t>
            </a:r>
            <a:r>
              <a:rPr lang="en-GB" sz="900">
                <a:solidFill>
                  <a:schemeClr val="dk1"/>
                </a:solidFill>
                <a:latin typeface="Roboto Light"/>
                <a:ea typeface="Roboto Light"/>
                <a:cs typeface="Roboto Light"/>
                <a:sym typeface="Roboto Light"/>
              </a:rPr>
              <a:t>, που δίνει μια </a:t>
            </a:r>
            <a:r>
              <a:rPr lang="en-GB" sz="900">
                <a:solidFill>
                  <a:schemeClr val="dk1"/>
                </a:solidFill>
                <a:latin typeface="Roboto"/>
                <a:ea typeface="Roboto"/>
                <a:cs typeface="Roboto"/>
                <a:sym typeface="Roboto"/>
              </a:rPr>
              <a:t>σύντομη περιγραφή</a:t>
            </a:r>
            <a:r>
              <a:rPr lang="en-GB" sz="900">
                <a:solidFill>
                  <a:schemeClr val="dk1"/>
                </a:solidFill>
                <a:latin typeface="Roboto Light"/>
                <a:ea typeface="Roboto Light"/>
                <a:cs typeface="Roboto Light"/>
                <a:sym typeface="Roboto Light"/>
              </a:rPr>
              <a:t> ή ένα συμπέρασμα του άρθρου με μια ματιά.</a:t>
            </a:r>
            <a:br>
              <a:rPr lang="en-GB" sz="900">
                <a:solidFill>
                  <a:schemeClr val="dk1"/>
                </a:solidFill>
                <a:latin typeface="Roboto Light"/>
                <a:ea typeface="Roboto Light"/>
                <a:cs typeface="Roboto Light"/>
                <a:sym typeface="Roboto Light"/>
              </a:rPr>
            </a:br>
            <a:endParaRPr sz="900">
              <a:solidFill>
                <a:schemeClr val="dk1"/>
              </a:solidFill>
              <a:latin typeface="Roboto Light"/>
              <a:ea typeface="Roboto Light"/>
              <a:cs typeface="Roboto Light"/>
              <a:sym typeface="Roboto Light"/>
            </a:endParaRPr>
          </a:p>
          <a:p>
            <a:pPr indent="-285750" lvl="0" marL="457200" rtl="0" algn="l">
              <a:lnSpc>
                <a:spcPct val="115000"/>
              </a:lnSpc>
              <a:spcBef>
                <a:spcPts val="0"/>
              </a:spcBef>
              <a:spcAft>
                <a:spcPts val="0"/>
              </a:spcAft>
              <a:buClr>
                <a:schemeClr val="dk1"/>
              </a:buClr>
              <a:buSzPts val="900"/>
              <a:buChar char="●"/>
            </a:pPr>
            <a:r>
              <a:rPr lang="en-GB" sz="900">
                <a:solidFill>
                  <a:schemeClr val="dk1"/>
                </a:solidFill>
                <a:latin typeface="Roboto Light"/>
                <a:ea typeface="Roboto Light"/>
                <a:cs typeface="Roboto Light"/>
                <a:sym typeface="Roboto Light"/>
              </a:rPr>
              <a:t>Τέλος, παραθέτουμε το </a:t>
            </a:r>
            <a:r>
              <a:rPr lang="en-GB" sz="900">
                <a:solidFill>
                  <a:schemeClr val="dk1"/>
                </a:solidFill>
                <a:latin typeface="Roboto"/>
                <a:ea typeface="Roboto"/>
                <a:cs typeface="Roboto"/>
                <a:sym typeface="Roboto"/>
              </a:rPr>
              <a:t>κύριο περιεχόμενο</a:t>
            </a:r>
            <a:r>
              <a:rPr lang="en-GB" sz="900">
                <a:solidFill>
                  <a:schemeClr val="dk1"/>
                </a:solidFill>
                <a:latin typeface="Roboto Light"/>
                <a:ea typeface="Roboto Light"/>
                <a:cs typeface="Roboto Light"/>
                <a:sym typeface="Roboto Light"/>
              </a:rPr>
              <a:t> με καθαρή διάταξη και ευανάγνωστη γραμματοσειρά, ώστε ο αναγνώστης να μπορεί να διαβάσει χωρίς περισπασμούς, είτε από κινητό είτε από υπολογιστή</a:t>
            </a:r>
            <a:r>
              <a:rPr lang="en-GB" sz="900">
                <a:solidFill>
                  <a:schemeClr val="dk1"/>
                </a:solidFill>
                <a:latin typeface="Roboto Light"/>
                <a:ea typeface="Roboto Light"/>
                <a:cs typeface="Roboto Light"/>
                <a:sym typeface="Roboto Light"/>
              </a:rPr>
              <a:t>.</a:t>
            </a:r>
            <a:endParaRPr sz="9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1200"/>
              </a:spcAft>
              <a:buClr>
                <a:schemeClr val="dk1"/>
              </a:buClr>
              <a:buSzPts val="1100"/>
              <a:buFont typeface="Arial"/>
              <a:buNone/>
            </a:pPr>
            <a:r>
              <a:rPr lang="en-GB" sz="900">
                <a:solidFill>
                  <a:schemeClr val="dk1"/>
                </a:solidFill>
                <a:latin typeface="Roboto Light"/>
                <a:ea typeface="Roboto Light"/>
                <a:cs typeface="Roboto Light"/>
                <a:sym typeface="Roboto Light"/>
              </a:rPr>
              <a:t>Για εμάς, κάθε άρθρο δεν είναι απλά κείμενο — είναι εμπειρία ανάγνωσης. Και θέλουμε αυτή η εμπειρία να είναι όσο το δυνατόν πιο ποιοτική.</a:t>
            </a:r>
            <a:endParaRPr sz="900">
              <a:solidFill>
                <a:schemeClr val="dk1"/>
              </a:solidFill>
              <a:latin typeface="Roboto Light"/>
              <a:ea typeface="Roboto Light"/>
              <a:cs typeface="Roboto Light"/>
              <a:sym typeface="Roboto Light"/>
            </a:endParaRPr>
          </a:p>
        </p:txBody>
      </p:sp>
      <p:pic>
        <p:nvPicPr>
          <p:cNvPr id="126" name="Google Shape;126;p24" title="Screenshot 2025-07-27 at 10.29.40.png"/>
          <p:cNvPicPr preferRelativeResize="0"/>
          <p:nvPr/>
        </p:nvPicPr>
        <p:blipFill>
          <a:blip r:embed="rId3">
            <a:alphaModFix/>
          </a:blip>
          <a:stretch>
            <a:fillRect/>
          </a:stretch>
        </p:blipFill>
        <p:spPr>
          <a:xfrm>
            <a:off x="5695200" y="908861"/>
            <a:ext cx="3332724" cy="33257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5"/>
          <p:cNvPicPr preferRelativeResize="0"/>
          <p:nvPr/>
        </p:nvPicPr>
        <p:blipFill>
          <a:blip r:embed="rId3">
            <a:alphaModFix/>
          </a:blip>
          <a:stretch>
            <a:fillRect/>
          </a:stretch>
        </p:blipFill>
        <p:spPr>
          <a:xfrm>
            <a:off x="5420425" y="101138"/>
            <a:ext cx="3011850" cy="4941225"/>
          </a:xfrm>
          <a:prstGeom prst="rect">
            <a:avLst/>
          </a:prstGeom>
          <a:noFill/>
          <a:ln>
            <a:noFill/>
          </a:ln>
        </p:spPr>
      </p:pic>
      <p:sp>
        <p:nvSpPr>
          <p:cNvPr id="132" name="Google Shape;132;p25"/>
          <p:cNvSpPr txBox="1"/>
          <p:nvPr/>
        </p:nvSpPr>
        <p:spPr>
          <a:xfrm>
            <a:off x="359550" y="308175"/>
            <a:ext cx="4667700" cy="4102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Clr>
                <a:schemeClr val="dk1"/>
              </a:buClr>
              <a:buSzPts val="1100"/>
              <a:buFont typeface="Arial"/>
              <a:buNone/>
            </a:pPr>
            <a:r>
              <a:rPr lang="en-GB" sz="1700">
                <a:solidFill>
                  <a:schemeClr val="dk1"/>
                </a:solidFill>
                <a:latin typeface="Roboto"/>
                <a:ea typeface="Roboto"/>
                <a:cs typeface="Roboto"/>
                <a:sym typeface="Roboto"/>
              </a:rPr>
              <a:t>Σχετικά Άρθρα – Συνέχεια με Περιεχόμενο που Σας Ενδιαφέρει</a:t>
            </a:r>
            <a:endParaRPr sz="17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Δίπλα σε κάθε άρθρο που διαβάζει ο επισκέπτης, προβάλλουμε μια </a:t>
            </a:r>
            <a:r>
              <a:rPr lang="en-GB" sz="1100">
                <a:solidFill>
                  <a:schemeClr val="dk1"/>
                </a:solidFill>
                <a:latin typeface="Roboto"/>
                <a:ea typeface="Roboto"/>
                <a:cs typeface="Roboto"/>
                <a:sym typeface="Roboto"/>
              </a:rPr>
              <a:t>λίστα με σχετικά άρθρα</a:t>
            </a:r>
            <a:r>
              <a:rPr lang="en-GB" sz="1100">
                <a:solidFill>
                  <a:schemeClr val="dk1"/>
                </a:solidFill>
                <a:latin typeface="Roboto Light"/>
                <a:ea typeface="Roboto Light"/>
                <a:cs typeface="Roboto Light"/>
                <a:sym typeface="Roboto Light"/>
              </a:rPr>
              <a:t>, επιλεγμένα αυτόματα με βάση το περιεχόμενο, τις κατηγορίες και τα tags.</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Το βλέπουμε ως έναν τρόπο να </a:t>
            </a:r>
            <a:r>
              <a:rPr lang="en-GB" sz="1100">
                <a:solidFill>
                  <a:schemeClr val="dk1"/>
                </a:solidFill>
                <a:latin typeface="Roboto"/>
                <a:ea typeface="Roboto"/>
                <a:cs typeface="Roboto"/>
                <a:sym typeface="Roboto"/>
              </a:rPr>
              <a:t>κρατάμε ανοιχτό τον διάλογο με τον αναγνώστη</a:t>
            </a:r>
            <a:r>
              <a:rPr lang="en-GB" sz="1100">
                <a:solidFill>
                  <a:schemeClr val="dk1"/>
                </a:solidFill>
                <a:latin typeface="Roboto Light"/>
                <a:ea typeface="Roboto Light"/>
                <a:cs typeface="Roboto Light"/>
                <a:sym typeface="Roboto Light"/>
              </a:rPr>
              <a:t> και να του προτείνουμε επόμενο υλικό που τον αφορά ή τον εμπνέει.</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0"/>
              </a:spcAft>
              <a:buNone/>
            </a:pPr>
            <a:r>
              <a:rPr lang="en-GB" sz="1100">
                <a:solidFill>
                  <a:schemeClr val="dk1"/>
                </a:solidFill>
                <a:latin typeface="Roboto Light"/>
                <a:ea typeface="Roboto Light"/>
                <a:cs typeface="Roboto Light"/>
                <a:sym typeface="Roboto Light"/>
              </a:rPr>
              <a:t>Κάθε σχετικό άρθρο εμφανίζεται με εικόνα εξωφύλλου, για άμεση οπτική αναγνώριση, ημερομηνία και τοποθεσία για να τοποθετείται σωστά στο πλαίσιο της επικαιρότητας, τίτλο σε σύντομη και ευανάγνωστη μορφή και όταν χρειάζεται, θεματική περιοχή (π.χ. Αμερική, Ευρώπη, Ασία).</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1200"/>
              </a:spcAft>
              <a:buNone/>
            </a:pPr>
            <a:r>
              <a:rPr lang="en-GB" sz="1100">
                <a:solidFill>
                  <a:schemeClr val="dk1"/>
                </a:solidFill>
                <a:latin typeface="Roboto Light"/>
                <a:ea typeface="Roboto Light"/>
                <a:cs typeface="Roboto Light"/>
                <a:sym typeface="Roboto Light"/>
              </a:rPr>
              <a:t>Μ’ αυτόν τον τρόπο, δίνουμε στον αναγνώστη μας τη δυνατότητα </a:t>
            </a:r>
            <a:r>
              <a:rPr lang="en-GB" sz="1100">
                <a:solidFill>
                  <a:schemeClr val="dk1"/>
                </a:solidFill>
                <a:latin typeface="Roboto"/>
                <a:ea typeface="Roboto"/>
                <a:cs typeface="Roboto"/>
                <a:sym typeface="Roboto"/>
              </a:rPr>
              <a:t>να συνεχίσει την εμπειρία ενημέρωσης</a:t>
            </a:r>
            <a:r>
              <a:rPr lang="en-GB" sz="1100">
                <a:solidFill>
                  <a:schemeClr val="dk1"/>
                </a:solidFill>
                <a:latin typeface="Roboto Light"/>
                <a:ea typeface="Roboto Light"/>
                <a:cs typeface="Roboto Light"/>
                <a:sym typeface="Roboto Light"/>
              </a:rPr>
              <a:t> με άρθρα παρόμοιου ενδιαφέροντος, χωρίς να χρειάζεται να ψάξει ο ίδιος.</a:t>
            </a:r>
            <a:endParaRPr sz="1100">
              <a:solidFill>
                <a:schemeClr val="dk1"/>
              </a:solidFill>
              <a:latin typeface="Roboto Light"/>
              <a:ea typeface="Roboto Light"/>
              <a:cs typeface="Roboto Light"/>
              <a:sym typeface="Roboto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6"/>
          <p:cNvSpPr txBox="1"/>
          <p:nvPr/>
        </p:nvSpPr>
        <p:spPr>
          <a:xfrm>
            <a:off x="1205950" y="2116502"/>
            <a:ext cx="6659400" cy="19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rgbClr val="000000"/>
              </a:buClr>
              <a:buSzPts val="1100"/>
              <a:buFont typeface="Arial"/>
              <a:buNone/>
            </a:pPr>
            <a:r>
              <a:rPr lang="en-GB" sz="1100">
                <a:solidFill>
                  <a:srgbClr val="000000"/>
                </a:solidFill>
                <a:latin typeface="Roboto"/>
                <a:ea typeface="Roboto"/>
                <a:cs typeface="Roboto"/>
                <a:sym typeface="Roboto"/>
              </a:rPr>
              <a:t>Σας ευχαριστούμε θερμά για την προσοχή σας.</a:t>
            </a:r>
            <a:endParaRPr sz="1100">
              <a:solidFill>
                <a:srgbClr val="000000"/>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Το ELTV World News είναι κάτι περισσότερο από μια ενημερωτική ιστοσελίδα — είναι η φωνή της Ομογένειας, καθημερινά, σε παγκόσμια εμβέλεια.</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a:ea typeface="Roboto"/>
                <a:cs typeface="Roboto"/>
                <a:sym typeface="Roboto"/>
              </a:rPr>
              <a:t>Εσείς γράφετε την ιστορία. Εμείς τη μεταδίδουμε.</a:t>
            </a:r>
            <a:endParaRPr sz="11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lang="en-GB" sz="1100">
                <a:solidFill>
                  <a:schemeClr val="dk1"/>
                </a:solidFill>
                <a:latin typeface="Roboto Light"/>
                <a:ea typeface="Roboto Light"/>
                <a:cs typeface="Roboto Light"/>
                <a:sym typeface="Roboto Light"/>
              </a:rPr>
              <a:t>Με εκτίμηση,</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1200"/>
              </a:spcAft>
              <a:buNone/>
            </a:pPr>
            <a:r>
              <a:rPr lang="en-GB" sz="1100">
                <a:solidFill>
                  <a:schemeClr val="dk1"/>
                </a:solidFill>
                <a:latin typeface="Roboto Light"/>
                <a:ea typeface="Roboto Light"/>
                <a:cs typeface="Roboto Light"/>
                <a:sym typeface="Roboto Light"/>
              </a:rPr>
              <a:t>Η ομάδα του ELTV</a:t>
            </a:r>
            <a:endParaRPr sz="1100">
              <a:latin typeface="Roboto Light"/>
              <a:ea typeface="Roboto Light"/>
              <a:cs typeface="Roboto Light"/>
              <a:sym typeface="Roboto Light"/>
            </a:endParaRPr>
          </a:p>
        </p:txBody>
      </p:sp>
      <p:sp>
        <p:nvSpPr>
          <p:cNvPr id="138" name="Google Shape;138;p26"/>
          <p:cNvSpPr txBox="1"/>
          <p:nvPr/>
        </p:nvSpPr>
        <p:spPr>
          <a:xfrm>
            <a:off x="213399" y="4620408"/>
            <a:ext cx="1642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CC0000"/>
                </a:solidFill>
                <a:latin typeface="Roboto Light"/>
                <a:ea typeface="Roboto Light"/>
                <a:cs typeface="Roboto Light"/>
                <a:sym typeface="Roboto Light"/>
              </a:rPr>
              <a:t>Jordan Capital Group</a:t>
            </a:r>
            <a:endParaRPr sz="1200">
              <a:solidFill>
                <a:srgbClr val="CC0000"/>
              </a:solidFill>
              <a:latin typeface="Roboto Light"/>
              <a:ea typeface="Roboto Light"/>
              <a:cs typeface="Roboto Light"/>
              <a:sym typeface="Roboto Light"/>
            </a:endParaRPr>
          </a:p>
        </p:txBody>
      </p:sp>
      <p:sp>
        <p:nvSpPr>
          <p:cNvPr id="139" name="Google Shape;139;p26"/>
          <p:cNvSpPr txBox="1"/>
          <p:nvPr/>
        </p:nvSpPr>
        <p:spPr>
          <a:xfrm>
            <a:off x="7322475" y="4620400"/>
            <a:ext cx="1642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CC0000"/>
                </a:solidFill>
                <a:latin typeface="Roboto Light"/>
                <a:ea typeface="Roboto Light"/>
                <a:cs typeface="Roboto Light"/>
                <a:sym typeface="Roboto Light"/>
              </a:rPr>
              <a:t>info@jcgroupsa.com</a:t>
            </a:r>
            <a:endParaRPr sz="1200">
              <a:solidFill>
                <a:srgbClr val="CC0000"/>
              </a:solidFill>
              <a:latin typeface="Roboto Light"/>
              <a:ea typeface="Roboto Light"/>
              <a:cs typeface="Roboto Light"/>
              <a:sym typeface="Roboto Light"/>
            </a:endParaRPr>
          </a:p>
        </p:txBody>
      </p:sp>
      <p:sp>
        <p:nvSpPr>
          <p:cNvPr id="140" name="Google Shape;140;p26"/>
          <p:cNvSpPr txBox="1"/>
          <p:nvPr/>
        </p:nvSpPr>
        <p:spPr>
          <a:xfrm>
            <a:off x="3724450" y="4620400"/>
            <a:ext cx="1188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CC0000"/>
                </a:solidFill>
                <a:latin typeface="Roboto Light"/>
                <a:ea typeface="Roboto Light"/>
                <a:cs typeface="Roboto Light"/>
                <a:sym typeface="Roboto Light"/>
              </a:rPr>
              <a:t>jcgroupsa.com</a:t>
            </a:r>
            <a:endParaRPr sz="1200">
              <a:solidFill>
                <a:srgbClr val="CC0000"/>
              </a:solidFill>
              <a:latin typeface="Roboto Light"/>
              <a:ea typeface="Roboto Light"/>
              <a:cs typeface="Roboto Light"/>
              <a:sym typeface="Roboto Light"/>
            </a:endParaRPr>
          </a:p>
        </p:txBody>
      </p:sp>
      <p:pic>
        <p:nvPicPr>
          <p:cNvPr id="141" name="Google Shape;141;p26" title="eltv-logo-blue.png"/>
          <p:cNvPicPr preferRelativeResize="0"/>
          <p:nvPr/>
        </p:nvPicPr>
        <p:blipFill>
          <a:blip r:embed="rId3">
            <a:alphaModFix/>
          </a:blip>
          <a:stretch>
            <a:fillRect/>
          </a:stretch>
        </p:blipFill>
        <p:spPr>
          <a:xfrm>
            <a:off x="3249307" y="363100"/>
            <a:ext cx="2645376" cy="962750"/>
          </a:xfrm>
          <a:prstGeom prst="rect">
            <a:avLst/>
          </a:prstGeom>
          <a:noFill/>
          <a:ln>
            <a:noFill/>
          </a:ln>
        </p:spPr>
      </p:pic>
      <p:sp>
        <p:nvSpPr>
          <p:cNvPr id="142" name="Google Shape;142;p26"/>
          <p:cNvSpPr txBox="1"/>
          <p:nvPr/>
        </p:nvSpPr>
        <p:spPr>
          <a:xfrm>
            <a:off x="4397975" y="1325850"/>
            <a:ext cx="1496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1C4587"/>
                </a:solidFill>
              </a:rPr>
              <a:t>World News</a:t>
            </a:r>
            <a:endParaRPr b="1" sz="1800">
              <a:solidFill>
                <a:srgbClr val="1C4587"/>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nvSpPr>
        <p:spPr>
          <a:xfrm>
            <a:off x="359550" y="308175"/>
            <a:ext cx="8429100" cy="236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lang="en-GB" sz="1700">
                <a:latin typeface="Roboto"/>
                <a:ea typeface="Roboto"/>
                <a:cs typeface="Roboto"/>
                <a:sym typeface="Roboto"/>
              </a:rPr>
              <a:t>Header Ιστοσελίδας</a:t>
            </a:r>
            <a:endParaRPr sz="1700">
              <a:solidFill>
                <a:srgbClr val="000000"/>
              </a:solidFill>
              <a:latin typeface="Roboto"/>
              <a:ea typeface="Roboto"/>
              <a:cs typeface="Roboto"/>
              <a:sym typeface="Roboto"/>
            </a:endParaRPr>
          </a:p>
          <a:p>
            <a:pPr indent="-292100" lvl="0" marL="457200" rtl="0" algn="l">
              <a:lnSpc>
                <a:spcPct val="115000"/>
              </a:lnSpc>
              <a:spcBef>
                <a:spcPts val="1200"/>
              </a:spcBef>
              <a:spcAft>
                <a:spcPts val="0"/>
              </a:spcAft>
              <a:buClr>
                <a:srgbClr val="000000"/>
              </a:buClr>
              <a:buSzPts val="1000"/>
              <a:buChar char="●"/>
            </a:pPr>
            <a:r>
              <a:rPr lang="en-GB" sz="1100">
                <a:solidFill>
                  <a:schemeClr val="dk1"/>
                </a:solidFill>
                <a:latin typeface="Roboto Light"/>
                <a:ea typeface="Roboto Light"/>
                <a:cs typeface="Roboto Light"/>
                <a:sym typeface="Roboto Light"/>
              </a:rPr>
              <a:t>Ο κεντρικός τίτλος (header) της πλατφόρμας ενημέρωσης του ELTV World News έχει σχεδιαστεί με </a:t>
            </a:r>
            <a:r>
              <a:rPr lang="en-GB" sz="1100">
                <a:solidFill>
                  <a:schemeClr val="dk1"/>
                </a:solidFill>
                <a:latin typeface="Roboto"/>
                <a:ea typeface="Roboto"/>
                <a:cs typeface="Roboto"/>
                <a:sym typeface="Roboto"/>
              </a:rPr>
              <a:t>στόχο τη βέλτιστη εμπειρία χρήστη</a:t>
            </a:r>
            <a:r>
              <a:rPr lang="en-GB" sz="1100">
                <a:solidFill>
                  <a:schemeClr val="dk1"/>
                </a:solidFill>
                <a:latin typeface="Roboto Light"/>
                <a:ea typeface="Roboto Light"/>
                <a:cs typeface="Roboto Light"/>
                <a:sym typeface="Roboto Light"/>
              </a:rPr>
              <a:t>, προσφέροντας εύκολη και γρήγορη </a:t>
            </a:r>
            <a:r>
              <a:rPr lang="en-GB" sz="1100">
                <a:solidFill>
                  <a:schemeClr val="dk1"/>
                </a:solidFill>
                <a:latin typeface="Roboto"/>
                <a:ea typeface="Roboto"/>
                <a:cs typeface="Roboto"/>
                <a:sym typeface="Roboto"/>
              </a:rPr>
              <a:t>πλοήγηση στις τελευταίες ειδήσεις, ανά περιοχή και θεματική ενότητα</a:t>
            </a:r>
            <a:r>
              <a:rPr lang="en-GB" sz="1100">
                <a:solidFill>
                  <a:schemeClr val="dk1"/>
                </a:solidFill>
                <a:latin typeface="Roboto Light"/>
                <a:ea typeface="Roboto Light"/>
                <a:cs typeface="Roboto Light"/>
                <a:sym typeface="Roboto Light"/>
              </a:rPr>
              <a:t>.</a:t>
            </a:r>
            <a:endParaRPr sz="1100">
              <a:solidFill>
                <a:schemeClr val="dk1"/>
              </a:solidFill>
              <a:latin typeface="Roboto Light"/>
              <a:ea typeface="Roboto Light"/>
              <a:cs typeface="Roboto Light"/>
              <a:sym typeface="Roboto Light"/>
            </a:endParaRPr>
          </a:p>
          <a:p>
            <a:pPr indent="-292100" lvl="0" marL="457200" rtl="0" algn="l">
              <a:lnSpc>
                <a:spcPct val="115000"/>
              </a:lnSpc>
              <a:spcBef>
                <a:spcPts val="0"/>
              </a:spcBef>
              <a:spcAft>
                <a:spcPts val="0"/>
              </a:spcAft>
              <a:buClr>
                <a:srgbClr val="000000"/>
              </a:buClr>
              <a:buSzPts val="1000"/>
              <a:buChar char="●"/>
            </a:pPr>
            <a:r>
              <a:rPr lang="en-GB" sz="1100">
                <a:solidFill>
                  <a:schemeClr val="dk1"/>
                </a:solidFill>
                <a:latin typeface="Roboto Light"/>
                <a:ea typeface="Roboto Light"/>
                <a:cs typeface="Roboto Light"/>
                <a:sym typeface="Roboto Light"/>
              </a:rPr>
              <a:t>Με καθαρό και responsive (αυτόματα προσαρμόσιμο) σχεδιασμό, εξασφαλίζουμε </a:t>
            </a:r>
            <a:r>
              <a:rPr lang="en-GB" sz="1100">
                <a:solidFill>
                  <a:schemeClr val="dk1"/>
                </a:solidFill>
                <a:latin typeface="Roboto"/>
                <a:ea typeface="Roboto"/>
                <a:cs typeface="Roboto"/>
                <a:sym typeface="Roboto"/>
              </a:rPr>
              <a:t>ομαλή πλοήγηση από κάθε συσκευή</a:t>
            </a:r>
            <a:r>
              <a:rPr lang="en-GB" sz="1100">
                <a:solidFill>
                  <a:schemeClr val="dk1"/>
                </a:solidFill>
                <a:latin typeface="Roboto Light"/>
                <a:ea typeface="Roboto Light"/>
                <a:cs typeface="Roboto Light"/>
                <a:sym typeface="Roboto Light"/>
              </a:rPr>
              <a:t>, επιτρέποντας στο κοινό μας να </a:t>
            </a:r>
            <a:r>
              <a:rPr lang="en-GB" sz="1100">
                <a:solidFill>
                  <a:schemeClr val="dk1"/>
                </a:solidFill>
                <a:latin typeface="Roboto"/>
                <a:ea typeface="Roboto"/>
                <a:cs typeface="Roboto"/>
                <a:sym typeface="Roboto"/>
              </a:rPr>
              <a:t>εξερευνά άνετα ενότητες</a:t>
            </a:r>
            <a:r>
              <a:rPr lang="en-GB" sz="1100">
                <a:solidFill>
                  <a:schemeClr val="dk1"/>
                </a:solidFill>
                <a:latin typeface="Roboto Light"/>
                <a:ea typeface="Roboto Light"/>
                <a:cs typeface="Roboto Light"/>
                <a:sym typeface="Roboto Light"/>
              </a:rPr>
              <a:t> όπως: Τελευταία Νέα, Αμερική, Ευρώπη, Ασία, Αφρική, Ωκεανία, καθώς και ειδικά αφιερώματα όπως «Επιστήμη &amp; Τεχνολογία» και «Ταξιδεύοντας με το ELTV».</a:t>
            </a:r>
            <a:endParaRPr sz="1100">
              <a:solidFill>
                <a:schemeClr val="dk1"/>
              </a:solidFill>
              <a:latin typeface="Roboto Light"/>
              <a:ea typeface="Roboto Light"/>
              <a:cs typeface="Roboto Light"/>
              <a:sym typeface="Roboto Light"/>
            </a:endParaRPr>
          </a:p>
          <a:p>
            <a:pPr indent="-292100" lvl="0" marL="457200" rtl="0" algn="l">
              <a:lnSpc>
                <a:spcPct val="115000"/>
              </a:lnSpc>
              <a:spcBef>
                <a:spcPts val="0"/>
              </a:spcBef>
              <a:spcAft>
                <a:spcPts val="0"/>
              </a:spcAft>
              <a:buClr>
                <a:srgbClr val="000000"/>
              </a:buClr>
              <a:buSzPts val="1000"/>
              <a:buChar char="●"/>
            </a:pPr>
            <a:r>
              <a:rPr lang="en-GB" sz="1100">
                <a:solidFill>
                  <a:schemeClr val="dk1"/>
                </a:solidFill>
                <a:latin typeface="Roboto Light"/>
                <a:ea typeface="Roboto Light"/>
                <a:cs typeface="Roboto Light"/>
                <a:sym typeface="Roboto Light"/>
              </a:rPr>
              <a:t>Παράλληλα, ενσωματώνουμε χρήσιμες λειτουργίες όπως </a:t>
            </a:r>
            <a:r>
              <a:rPr lang="en-GB" sz="1100">
                <a:solidFill>
                  <a:schemeClr val="dk1"/>
                </a:solidFill>
                <a:latin typeface="Roboto"/>
                <a:ea typeface="Roboto"/>
                <a:cs typeface="Roboto"/>
                <a:sym typeface="Roboto"/>
              </a:rPr>
              <a:t>ενημέρωση καιρού σε πραγματικό χρόνο</a:t>
            </a:r>
            <a:r>
              <a:rPr lang="en-GB" sz="1100">
                <a:solidFill>
                  <a:schemeClr val="dk1"/>
                </a:solidFill>
                <a:latin typeface="Roboto Light"/>
                <a:ea typeface="Roboto Light"/>
                <a:cs typeface="Roboto Light"/>
                <a:sym typeface="Roboto Light"/>
              </a:rPr>
              <a:t>, προσαρμόσιμες</a:t>
            </a:r>
            <a:r>
              <a:rPr lang="en-GB" sz="1100">
                <a:solidFill>
                  <a:schemeClr val="dk1"/>
                </a:solidFill>
                <a:latin typeface="Roboto"/>
                <a:ea typeface="Roboto"/>
                <a:cs typeface="Roboto"/>
                <a:sym typeface="Roboto"/>
              </a:rPr>
              <a:t> επιλογές γλώσσας</a:t>
            </a:r>
            <a:r>
              <a:rPr lang="en-GB" sz="1100">
                <a:solidFill>
                  <a:schemeClr val="dk1"/>
                </a:solidFill>
                <a:latin typeface="Roboto Light"/>
                <a:ea typeface="Roboto Light"/>
                <a:cs typeface="Roboto Light"/>
                <a:sym typeface="Roboto Light"/>
              </a:rPr>
              <a:t> για την εξυπηρέτηση ενός διεθνούς κοινού, καθώς και </a:t>
            </a:r>
            <a:r>
              <a:rPr lang="en-GB" sz="1100">
                <a:solidFill>
                  <a:schemeClr val="dk1"/>
                </a:solidFill>
                <a:latin typeface="Roboto"/>
                <a:ea typeface="Roboto"/>
                <a:cs typeface="Roboto"/>
                <a:sym typeface="Roboto"/>
              </a:rPr>
              <a:t>dark mode, για πιο ξεκούραστη ανάγνωση</a:t>
            </a:r>
            <a:r>
              <a:rPr lang="en-GB" sz="1100">
                <a:solidFill>
                  <a:schemeClr val="dk1"/>
                </a:solidFill>
                <a:latin typeface="Roboto Light"/>
                <a:ea typeface="Roboto Light"/>
                <a:cs typeface="Roboto Light"/>
                <a:sym typeface="Roboto Light"/>
              </a:rPr>
              <a:t> κατά τη βραδινή περιήγηση.</a:t>
            </a:r>
            <a:endParaRPr sz="1000">
              <a:latin typeface="Roboto Light"/>
              <a:ea typeface="Roboto Light"/>
              <a:cs typeface="Roboto Light"/>
              <a:sym typeface="Roboto Light"/>
            </a:endParaRPr>
          </a:p>
        </p:txBody>
      </p:sp>
      <p:pic>
        <p:nvPicPr>
          <p:cNvPr id="65" name="Google Shape;65;p14" title="Screenshot 2025-07-27 at 09.56.13.png"/>
          <p:cNvPicPr preferRelativeResize="0"/>
          <p:nvPr/>
        </p:nvPicPr>
        <p:blipFill>
          <a:blip r:embed="rId3">
            <a:alphaModFix/>
          </a:blip>
          <a:stretch>
            <a:fillRect/>
          </a:stretch>
        </p:blipFill>
        <p:spPr>
          <a:xfrm>
            <a:off x="276875" y="3116225"/>
            <a:ext cx="8594449" cy="962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nvSpPr>
        <p:spPr>
          <a:xfrm>
            <a:off x="359550" y="308175"/>
            <a:ext cx="8429100" cy="1587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lang="en-GB" sz="1700">
                <a:solidFill>
                  <a:schemeClr val="dk1"/>
                </a:solidFill>
                <a:latin typeface="Roboto"/>
                <a:ea typeface="Roboto"/>
                <a:cs typeface="Roboto"/>
                <a:sym typeface="Roboto"/>
              </a:rPr>
              <a:t>Κεντρικό Slider &amp; Πλευρική Στήλη Τελευταίων Ειδήσεων</a:t>
            </a:r>
            <a:endParaRPr sz="1700">
              <a:solidFill>
                <a:schemeClr val="dk1"/>
              </a:solidFill>
              <a:latin typeface="Roboto"/>
              <a:ea typeface="Roboto"/>
              <a:cs typeface="Roboto"/>
              <a:sym typeface="Roboto"/>
            </a:endParaRPr>
          </a:p>
          <a:p>
            <a:pPr indent="-298450" lvl="0" marL="457200" rtl="0" algn="l">
              <a:lnSpc>
                <a:spcPct val="115000"/>
              </a:lnSpc>
              <a:spcBef>
                <a:spcPts val="1200"/>
              </a:spcBef>
              <a:spcAft>
                <a:spcPts val="0"/>
              </a:spcAft>
              <a:buClr>
                <a:srgbClr val="000000"/>
              </a:buClr>
              <a:buSzPts val="1100"/>
              <a:buChar char="●"/>
            </a:pPr>
            <a:r>
              <a:rPr lang="en-GB" sz="1100">
                <a:solidFill>
                  <a:schemeClr val="dk1"/>
                </a:solidFill>
                <a:latin typeface="Roboto Light"/>
                <a:ea typeface="Roboto Light"/>
                <a:cs typeface="Roboto Light"/>
                <a:sym typeface="Roboto Light"/>
              </a:rPr>
              <a:t>Ακριβώς κάτω από την κεντρική γραμμή πλοήγησης, οι </a:t>
            </a:r>
            <a:r>
              <a:rPr lang="en-GB" sz="1100">
                <a:solidFill>
                  <a:schemeClr val="dk1"/>
                </a:solidFill>
                <a:latin typeface="Roboto"/>
                <a:ea typeface="Roboto"/>
                <a:cs typeface="Roboto"/>
                <a:sym typeface="Roboto"/>
              </a:rPr>
              <a:t>επισκέπτες αντικρίζουν τον</a:t>
            </a:r>
            <a:r>
              <a:rPr lang="en-GB" sz="1100">
                <a:solidFill>
                  <a:schemeClr val="dk1"/>
                </a:solidFill>
                <a:latin typeface="Roboto Light"/>
                <a:ea typeface="Roboto Light"/>
                <a:cs typeface="Roboto Light"/>
                <a:sym typeface="Roboto Light"/>
              </a:rPr>
              <a:t> εντυπωσιακό </a:t>
            </a:r>
            <a:r>
              <a:rPr lang="en-GB" sz="1100">
                <a:solidFill>
                  <a:schemeClr val="dk1"/>
                </a:solidFill>
                <a:latin typeface="Roboto"/>
                <a:ea typeface="Roboto"/>
                <a:cs typeface="Roboto"/>
                <a:sym typeface="Roboto"/>
              </a:rPr>
              <a:t>κεντρικό slider</a:t>
            </a:r>
            <a:r>
              <a:rPr lang="en-GB" sz="1100">
                <a:solidFill>
                  <a:schemeClr val="dk1"/>
                </a:solidFill>
                <a:latin typeface="Roboto Light"/>
                <a:ea typeface="Roboto Light"/>
                <a:cs typeface="Roboto Light"/>
                <a:sym typeface="Roboto Light"/>
              </a:rPr>
              <a:t>, ο οποίος αναδεικνύει τις πιο </a:t>
            </a:r>
            <a:r>
              <a:rPr lang="en-GB" sz="1100">
                <a:solidFill>
                  <a:schemeClr val="dk1"/>
                </a:solidFill>
                <a:latin typeface="Roboto"/>
                <a:ea typeface="Roboto"/>
                <a:cs typeface="Roboto"/>
                <a:sym typeface="Roboto"/>
              </a:rPr>
              <a:t>viral και σημαντικές ειδήσεις</a:t>
            </a:r>
            <a:r>
              <a:rPr lang="en-GB" sz="1100">
                <a:solidFill>
                  <a:schemeClr val="dk1"/>
                </a:solidFill>
                <a:latin typeface="Roboto Light"/>
                <a:ea typeface="Roboto Light"/>
                <a:cs typeface="Roboto Light"/>
                <a:sym typeface="Roboto Light"/>
              </a:rPr>
              <a:t>, δίνοντας έμφαση στα κρίσιμα γεγονότα που διαμορφώνουν την παγκόσμια επικαιρότητα.</a:t>
            </a:r>
            <a:endParaRPr sz="1100">
              <a:solidFill>
                <a:schemeClr val="dk1"/>
              </a:solidFill>
              <a:latin typeface="Roboto Light"/>
              <a:ea typeface="Roboto Light"/>
              <a:cs typeface="Roboto Light"/>
              <a:sym typeface="Roboto Light"/>
            </a:endParaRPr>
          </a:p>
          <a:p>
            <a:pPr indent="-298450" lvl="0" marL="457200" rtl="0" algn="l">
              <a:lnSpc>
                <a:spcPct val="115000"/>
              </a:lnSpc>
              <a:spcBef>
                <a:spcPts val="0"/>
              </a:spcBef>
              <a:spcAft>
                <a:spcPts val="0"/>
              </a:spcAft>
              <a:buClr>
                <a:srgbClr val="000000"/>
              </a:buClr>
              <a:buSzPts val="1100"/>
              <a:buChar char="●"/>
            </a:pPr>
            <a:r>
              <a:rPr lang="en-GB" sz="1100">
                <a:solidFill>
                  <a:schemeClr val="dk1"/>
                </a:solidFill>
                <a:latin typeface="Roboto Light"/>
                <a:ea typeface="Roboto Light"/>
                <a:cs typeface="Roboto Light"/>
                <a:sym typeface="Roboto Light"/>
              </a:rPr>
              <a:t>Συμπληρωματικά, </a:t>
            </a:r>
            <a:r>
              <a:rPr lang="en-GB" sz="1100">
                <a:solidFill>
                  <a:schemeClr val="dk1"/>
                </a:solidFill>
                <a:latin typeface="Roboto"/>
                <a:ea typeface="Roboto"/>
                <a:cs typeface="Roboto"/>
                <a:sym typeface="Roboto"/>
              </a:rPr>
              <a:t>στη δεξιά πλευρά</a:t>
            </a:r>
            <a:r>
              <a:rPr lang="en-GB" sz="1100">
                <a:solidFill>
                  <a:schemeClr val="dk1"/>
                </a:solidFill>
                <a:latin typeface="Roboto Light"/>
                <a:ea typeface="Roboto Light"/>
                <a:cs typeface="Roboto Light"/>
                <a:sym typeface="Roboto Light"/>
              </a:rPr>
              <a:t> προβάλλεται μια πλευρική στήλη με τις </a:t>
            </a:r>
            <a:r>
              <a:rPr lang="en-GB" sz="1100">
                <a:solidFill>
                  <a:schemeClr val="dk1"/>
                </a:solidFill>
                <a:latin typeface="Roboto"/>
                <a:ea typeface="Roboto"/>
                <a:cs typeface="Roboto"/>
                <a:sym typeface="Roboto"/>
              </a:rPr>
              <a:t>πιο πρόσφατες εξελίξεις</a:t>
            </a:r>
            <a:r>
              <a:rPr lang="en-GB" sz="1100">
                <a:solidFill>
                  <a:schemeClr val="dk1"/>
                </a:solidFill>
                <a:latin typeface="Roboto Light"/>
                <a:ea typeface="Roboto Light"/>
                <a:cs typeface="Roboto Light"/>
                <a:sym typeface="Roboto Light"/>
              </a:rPr>
              <a:t>, εξασφαλίζοντας ότι οι χρήστες μας παραμένουν συνεχώς ενημερωμένοι με πληροφορίες σε πραγματικό χρόνο.</a:t>
            </a:r>
            <a:endParaRPr sz="1100">
              <a:latin typeface="Roboto Light"/>
              <a:ea typeface="Roboto Light"/>
              <a:cs typeface="Roboto Light"/>
              <a:sym typeface="Roboto Light"/>
            </a:endParaRPr>
          </a:p>
        </p:txBody>
      </p:sp>
      <p:pic>
        <p:nvPicPr>
          <p:cNvPr id="71" name="Google Shape;71;p15" title="Screenshot 2025-07-27 at 09.58.47.png"/>
          <p:cNvPicPr preferRelativeResize="0"/>
          <p:nvPr/>
        </p:nvPicPr>
        <p:blipFill>
          <a:blip r:embed="rId3">
            <a:alphaModFix/>
          </a:blip>
          <a:stretch>
            <a:fillRect/>
          </a:stretch>
        </p:blipFill>
        <p:spPr>
          <a:xfrm>
            <a:off x="1386300" y="2077225"/>
            <a:ext cx="6375604" cy="29429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nvSpPr>
        <p:spPr>
          <a:xfrm>
            <a:off x="359550" y="308175"/>
            <a:ext cx="8429100" cy="200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lang="en-GB" sz="1700">
                <a:solidFill>
                  <a:schemeClr val="dk1"/>
                </a:solidFill>
                <a:latin typeface="Roboto"/>
                <a:ea typeface="Roboto"/>
                <a:cs typeface="Roboto"/>
                <a:sym typeface="Roboto"/>
              </a:rPr>
              <a:t>Τελευταία Νέα &amp; Παγκόσμια Κάλυψη</a:t>
            </a:r>
            <a:endParaRPr sz="1700">
              <a:solidFill>
                <a:schemeClr val="dk1"/>
              </a:solidFill>
              <a:latin typeface="Roboto"/>
              <a:ea typeface="Roboto"/>
              <a:cs typeface="Roboto"/>
              <a:sym typeface="Roboto"/>
            </a:endParaRPr>
          </a:p>
          <a:p>
            <a:pPr indent="0" lvl="0" marL="0" rtl="0" algn="l">
              <a:lnSpc>
                <a:spcPct val="115000"/>
              </a:lnSpc>
              <a:spcBef>
                <a:spcPts val="1200"/>
              </a:spcBef>
              <a:spcAft>
                <a:spcPts val="0"/>
              </a:spcAft>
              <a:buNone/>
            </a:pPr>
            <a:r>
              <a:rPr lang="en-GB" sz="1000">
                <a:solidFill>
                  <a:schemeClr val="dk1"/>
                </a:solidFill>
                <a:latin typeface="Roboto Light"/>
                <a:ea typeface="Roboto Light"/>
                <a:cs typeface="Roboto Light"/>
                <a:sym typeface="Roboto Light"/>
              </a:rPr>
              <a:t>Οι αναγνώστες παραμένουν ενημερωμένοι με ειδήσεις σε πραγματικό χρόνο, εστιάζοντας σε κρίσιμα ζητήματα που αφορούν την Ελλάδα, τον παγκόσμιο Ελληνισμό και την Ελληνική ομογένεια:</a:t>
            </a:r>
            <a:endParaRPr sz="1000">
              <a:solidFill>
                <a:schemeClr val="dk1"/>
              </a:solidFill>
              <a:latin typeface="Roboto Light"/>
              <a:ea typeface="Roboto Light"/>
              <a:cs typeface="Roboto Light"/>
              <a:sym typeface="Roboto Light"/>
            </a:endParaRPr>
          </a:p>
          <a:p>
            <a:pPr indent="-292100" lvl="0" marL="457200" rtl="0" algn="l">
              <a:lnSpc>
                <a:spcPct val="115000"/>
              </a:lnSpc>
              <a:spcBef>
                <a:spcPts val="1200"/>
              </a:spcBef>
              <a:spcAft>
                <a:spcPts val="0"/>
              </a:spcAft>
              <a:buClr>
                <a:schemeClr val="dk1"/>
              </a:buClr>
              <a:buSzPts val="1000"/>
              <a:buChar char="●"/>
            </a:pPr>
            <a:r>
              <a:rPr lang="en-GB" sz="1000">
                <a:solidFill>
                  <a:schemeClr val="dk1"/>
                </a:solidFill>
                <a:latin typeface="Roboto Light"/>
                <a:ea typeface="Roboto Light"/>
                <a:cs typeface="Roboto Light"/>
                <a:sym typeface="Roboto Light"/>
              </a:rPr>
              <a:t>Αναλύουμε σε βάθος γεωπολιτικές εξελίξεις και γεγονότα στην Ελλάδα, την Ευρώπη, την Αμερική, την Ασία, την Αφρική και την Ωκεανία.</a:t>
            </a:r>
            <a:br>
              <a:rPr lang="en-GB" sz="1000">
                <a:solidFill>
                  <a:schemeClr val="dk1"/>
                </a:solidFill>
                <a:latin typeface="Roboto Light"/>
                <a:ea typeface="Roboto Light"/>
                <a:cs typeface="Roboto Light"/>
                <a:sym typeface="Roboto Light"/>
              </a:rPr>
            </a:br>
            <a:endParaRPr sz="1000">
              <a:solidFill>
                <a:schemeClr val="dk1"/>
              </a:solidFill>
              <a:latin typeface="Roboto Light"/>
              <a:ea typeface="Roboto Light"/>
              <a:cs typeface="Roboto Light"/>
              <a:sym typeface="Roboto Light"/>
            </a:endParaRPr>
          </a:p>
          <a:p>
            <a:pPr indent="-292100" lvl="0" marL="457200" rtl="0" algn="l">
              <a:lnSpc>
                <a:spcPct val="115000"/>
              </a:lnSpc>
              <a:spcBef>
                <a:spcPts val="0"/>
              </a:spcBef>
              <a:spcAft>
                <a:spcPts val="0"/>
              </a:spcAft>
              <a:buClr>
                <a:schemeClr val="dk1"/>
              </a:buClr>
              <a:buSzPts val="1000"/>
              <a:buChar char="●"/>
            </a:pPr>
            <a:r>
              <a:rPr lang="en-GB" sz="1000">
                <a:solidFill>
                  <a:schemeClr val="dk1"/>
                </a:solidFill>
                <a:latin typeface="Roboto Light"/>
                <a:ea typeface="Roboto Light"/>
                <a:cs typeface="Roboto Light"/>
                <a:sym typeface="Roboto Light"/>
              </a:rPr>
              <a:t>Παρουσιάζουμε αποκλειστικά ρεπορτάζ για καίρια θέματα όπως τα ενεργειακά συμφέροντα, τις γεωστρατηγικές κινήσεις και διεθνή γεγονότα με σημαντικό αντίκτυπο.</a:t>
            </a:r>
            <a:endParaRPr sz="1000">
              <a:solidFill>
                <a:schemeClr val="dk1"/>
              </a:solidFill>
              <a:latin typeface="Roboto Light"/>
              <a:ea typeface="Roboto Light"/>
              <a:cs typeface="Roboto Light"/>
              <a:sym typeface="Roboto Light"/>
            </a:endParaRPr>
          </a:p>
        </p:txBody>
      </p:sp>
      <p:pic>
        <p:nvPicPr>
          <p:cNvPr id="77" name="Google Shape;77;p16" title="Screenshot 2025-07-27 at 10.01.13.png"/>
          <p:cNvPicPr preferRelativeResize="0"/>
          <p:nvPr/>
        </p:nvPicPr>
        <p:blipFill>
          <a:blip r:embed="rId3">
            <a:alphaModFix/>
          </a:blip>
          <a:stretch>
            <a:fillRect/>
          </a:stretch>
        </p:blipFill>
        <p:spPr>
          <a:xfrm>
            <a:off x="2078751" y="2470050"/>
            <a:ext cx="4990677" cy="2622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7"/>
          <p:cNvPicPr preferRelativeResize="0"/>
          <p:nvPr/>
        </p:nvPicPr>
        <p:blipFill>
          <a:blip r:embed="rId3">
            <a:alphaModFix/>
          </a:blip>
          <a:stretch>
            <a:fillRect/>
          </a:stretch>
        </p:blipFill>
        <p:spPr>
          <a:xfrm>
            <a:off x="1704975" y="3921063"/>
            <a:ext cx="5734050" cy="1038225"/>
          </a:xfrm>
          <a:prstGeom prst="rect">
            <a:avLst/>
          </a:prstGeom>
          <a:noFill/>
          <a:ln>
            <a:noFill/>
          </a:ln>
        </p:spPr>
      </p:pic>
      <p:sp>
        <p:nvSpPr>
          <p:cNvPr id="83" name="Google Shape;83;p17"/>
          <p:cNvSpPr txBox="1"/>
          <p:nvPr/>
        </p:nvSpPr>
        <p:spPr>
          <a:xfrm>
            <a:off x="359550" y="308175"/>
            <a:ext cx="8429100" cy="1003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lang="en-GB" sz="1700">
                <a:solidFill>
                  <a:schemeClr val="dk1"/>
                </a:solidFill>
                <a:latin typeface="Roboto"/>
                <a:ea typeface="Roboto"/>
                <a:cs typeface="Roboto"/>
                <a:sym typeface="Roboto"/>
              </a:rPr>
              <a:t>Ευκαιρίες Διαφήμισης</a:t>
            </a:r>
            <a:endParaRPr sz="1700">
              <a:solidFill>
                <a:schemeClr val="dk1"/>
              </a:solidFill>
              <a:latin typeface="Roboto"/>
              <a:ea typeface="Roboto"/>
              <a:cs typeface="Roboto"/>
              <a:sym typeface="Roboto"/>
            </a:endParaRPr>
          </a:p>
          <a:p>
            <a:pPr indent="0" lvl="0" marL="0" rtl="0" algn="l">
              <a:lnSpc>
                <a:spcPct val="115000"/>
              </a:lnSpc>
              <a:spcBef>
                <a:spcPts val="1200"/>
              </a:spcBef>
              <a:spcAft>
                <a:spcPts val="1200"/>
              </a:spcAft>
              <a:buNone/>
            </a:pPr>
            <a:r>
              <a:rPr lang="en-GB" sz="1100">
                <a:solidFill>
                  <a:schemeClr val="dk1"/>
                </a:solidFill>
                <a:latin typeface="Roboto Light"/>
                <a:ea typeface="Roboto Light"/>
                <a:cs typeface="Roboto Light"/>
                <a:sym typeface="Roboto Light"/>
              </a:rPr>
              <a:t>Προσφέρουμε στους χορηγούς μας διαφημιστικά banners τοποθετημένα στρατηγικά μέσα στην πλατφόρμα, εξασφαλίζοντας μέγιστη προβολή και αλληλεπίδραση, με άμεση προσέγγιση σε ένα πολύμορφο και στοχευμένο κοινό.</a:t>
            </a:r>
            <a:endParaRPr sz="1100">
              <a:solidFill>
                <a:schemeClr val="dk1"/>
              </a:solidFill>
              <a:latin typeface="Roboto Light"/>
              <a:ea typeface="Roboto Light"/>
              <a:cs typeface="Roboto Light"/>
              <a:sym typeface="Roboto Light"/>
            </a:endParaRPr>
          </a:p>
        </p:txBody>
      </p:sp>
      <p:pic>
        <p:nvPicPr>
          <p:cNvPr id="84" name="Google Shape;84;p17" title="Screenshot 2025-07-27 at 10.02.56.png"/>
          <p:cNvPicPr preferRelativeResize="0"/>
          <p:nvPr/>
        </p:nvPicPr>
        <p:blipFill>
          <a:blip r:embed="rId4">
            <a:alphaModFix/>
          </a:blip>
          <a:stretch>
            <a:fillRect/>
          </a:stretch>
        </p:blipFill>
        <p:spPr>
          <a:xfrm>
            <a:off x="2672850" y="1469605"/>
            <a:ext cx="3798295" cy="2293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nvSpPr>
        <p:spPr>
          <a:xfrm>
            <a:off x="359550" y="308175"/>
            <a:ext cx="8429100" cy="1352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rPr lang="en-GB" sz="1700">
                <a:solidFill>
                  <a:schemeClr val="dk1"/>
                </a:solidFill>
                <a:latin typeface="Roboto"/>
                <a:ea typeface="Roboto"/>
                <a:cs typeface="Roboto"/>
                <a:sym typeface="Roboto"/>
              </a:rPr>
              <a:t>Θεματική ενότητα </a:t>
            </a:r>
            <a:r>
              <a:rPr lang="en-GB" sz="1700">
                <a:solidFill>
                  <a:schemeClr val="dk1"/>
                </a:solidFill>
                <a:latin typeface="Roboto"/>
                <a:ea typeface="Roboto"/>
                <a:cs typeface="Roboto"/>
                <a:sym typeface="Roboto"/>
              </a:rPr>
              <a:t>«Με σφραγίδα και υπογραφή»</a:t>
            </a:r>
            <a:endParaRPr sz="17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Στην ενότητα «Με σφραγίδα και υπογραφή» δίνουμε τον λόγο στους ειδικούς μας της ομάδας της δημοσιογραφίας οι οποίοι καταθέτουν δυναμικές απόψεις και ουσιαστικές αναλύσεις για πολιτικά, κοινωνικά και πολιτιστικά ζητήματα.</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1200"/>
              </a:spcAft>
              <a:buNone/>
            </a:pPr>
            <a:r>
              <a:rPr lang="en-GB" sz="1100">
                <a:solidFill>
                  <a:schemeClr val="dk1"/>
                </a:solidFill>
                <a:latin typeface="Roboto Light"/>
                <a:ea typeface="Roboto Light"/>
                <a:cs typeface="Roboto Light"/>
                <a:sym typeface="Roboto Light"/>
              </a:rPr>
              <a:t>Με σεβασμό στον αναγνώστη και καθαρή θέση, χτίζουμε αρθρογραφία με κύρος και ουσία.</a:t>
            </a:r>
            <a:endParaRPr sz="1100">
              <a:solidFill>
                <a:schemeClr val="dk1"/>
              </a:solidFill>
              <a:latin typeface="Roboto Light"/>
              <a:ea typeface="Roboto Light"/>
              <a:cs typeface="Roboto Light"/>
              <a:sym typeface="Roboto Light"/>
            </a:endParaRPr>
          </a:p>
        </p:txBody>
      </p:sp>
      <p:pic>
        <p:nvPicPr>
          <p:cNvPr id="90" name="Google Shape;90;p18" title="Screenshot 2025-07-27 at 10.09.47.png"/>
          <p:cNvPicPr preferRelativeResize="0"/>
          <p:nvPr/>
        </p:nvPicPr>
        <p:blipFill>
          <a:blip r:embed="rId3">
            <a:alphaModFix/>
          </a:blip>
          <a:stretch>
            <a:fillRect/>
          </a:stretch>
        </p:blipFill>
        <p:spPr>
          <a:xfrm>
            <a:off x="815073" y="2058200"/>
            <a:ext cx="7518048" cy="27585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nvSpPr>
        <p:spPr>
          <a:xfrm>
            <a:off x="359550" y="308175"/>
            <a:ext cx="8429100" cy="1546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Clr>
                <a:schemeClr val="dk1"/>
              </a:buClr>
              <a:buSzPts val="1100"/>
              <a:buFont typeface="Arial"/>
              <a:buNone/>
            </a:pPr>
            <a:r>
              <a:rPr lang="en-GB" sz="1700">
                <a:solidFill>
                  <a:schemeClr val="dk1"/>
                </a:solidFill>
                <a:latin typeface="Roboto"/>
                <a:ea typeface="Roboto"/>
                <a:cs typeface="Roboto"/>
                <a:sym typeface="Roboto"/>
              </a:rPr>
              <a:t>Θεματική Ενότητα </a:t>
            </a:r>
            <a:r>
              <a:rPr lang="en-GB" sz="1700">
                <a:solidFill>
                  <a:schemeClr val="dk1"/>
                </a:solidFill>
                <a:latin typeface="Roboto"/>
                <a:ea typeface="Roboto"/>
                <a:cs typeface="Roboto"/>
                <a:sym typeface="Roboto"/>
              </a:rPr>
              <a:t>«Χαιρετίσματα στις Εξουσίες»</a:t>
            </a:r>
            <a:endParaRPr sz="17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Σχολιάζουμε την επικαιρότητα με αιχμηρό λόγο, σαφή άποψη και </a:t>
            </a:r>
            <a:r>
              <a:rPr lang="en-GB" sz="1100">
                <a:solidFill>
                  <a:schemeClr val="dk1"/>
                </a:solidFill>
                <a:latin typeface="Roboto Light"/>
                <a:ea typeface="Roboto Light"/>
                <a:cs typeface="Roboto Light"/>
                <a:sym typeface="Roboto Light"/>
              </a:rPr>
              <a:t>χιούμορ</a:t>
            </a:r>
            <a:r>
              <a:rPr lang="en-GB" sz="1100">
                <a:solidFill>
                  <a:schemeClr val="dk1"/>
                </a:solidFill>
                <a:latin typeface="Roboto Light"/>
                <a:ea typeface="Roboto Light"/>
                <a:cs typeface="Roboto Light"/>
                <a:sym typeface="Roboto Light"/>
              </a:rPr>
              <a:t>. Φωτίζουμε όσα άλλοι προσπερνούν και μιλάμε τη γλώσσα του κόσμου, χωρίς φίλτρα.</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1200"/>
              </a:spcAft>
              <a:buClr>
                <a:schemeClr val="dk1"/>
              </a:buClr>
              <a:buSzPts val="1100"/>
              <a:buFont typeface="Arial"/>
              <a:buNone/>
            </a:pPr>
            <a:r>
              <a:rPr lang="en-GB" sz="1100">
                <a:solidFill>
                  <a:schemeClr val="dk1"/>
                </a:solidFill>
                <a:latin typeface="Roboto Light"/>
                <a:ea typeface="Roboto Light"/>
                <a:cs typeface="Roboto Light"/>
                <a:sym typeface="Roboto Light"/>
              </a:rPr>
              <a:t>Από viral στιγμές μέχρι ωμές πολιτικές αλήθειες, κρατάμε το μικρόφωνο στραμμένο στην ουσία, καυτηριάζοντας την υποκρισία, την προπαγάνδα και τις «εντολές άνωθεν».</a:t>
            </a:r>
            <a:endParaRPr sz="1100">
              <a:solidFill>
                <a:schemeClr val="dk1"/>
              </a:solidFill>
              <a:latin typeface="Roboto Light"/>
              <a:ea typeface="Roboto Light"/>
              <a:cs typeface="Roboto Light"/>
              <a:sym typeface="Roboto Light"/>
            </a:endParaRPr>
          </a:p>
        </p:txBody>
      </p:sp>
      <p:pic>
        <p:nvPicPr>
          <p:cNvPr id="96" name="Google Shape;96;p19" title="Screenshot 2025-07-27 at 10.12.50.png"/>
          <p:cNvPicPr preferRelativeResize="0"/>
          <p:nvPr/>
        </p:nvPicPr>
        <p:blipFill rotWithShape="1">
          <a:blip r:embed="rId3">
            <a:alphaModFix/>
          </a:blip>
          <a:srcRect b="0" l="69" r="69" t="0"/>
          <a:stretch/>
        </p:blipFill>
        <p:spPr>
          <a:xfrm>
            <a:off x="815073" y="2058200"/>
            <a:ext cx="7518050" cy="27585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txBox="1"/>
          <p:nvPr/>
        </p:nvSpPr>
        <p:spPr>
          <a:xfrm>
            <a:off x="359550" y="308175"/>
            <a:ext cx="8429100" cy="170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Clr>
                <a:schemeClr val="dk1"/>
              </a:buClr>
              <a:buSzPts val="1100"/>
              <a:buFont typeface="Arial"/>
              <a:buNone/>
            </a:pPr>
            <a:r>
              <a:rPr lang="en-GB" sz="1700">
                <a:solidFill>
                  <a:schemeClr val="dk1"/>
                </a:solidFill>
                <a:latin typeface="Roboto"/>
                <a:ea typeface="Roboto"/>
                <a:cs typeface="Roboto"/>
                <a:sym typeface="Roboto"/>
              </a:rPr>
              <a:t>Θεματική Ενότητα «Επιστήμη και Τεχνολογία»</a:t>
            </a:r>
            <a:endParaRPr sz="17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Στην ενότητα «Επιστήμη και Τεχνολογία», παρακολουθούμε τις εξελίξεις που αλλάζουν τον κόσμο.</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0"/>
              </a:spcAft>
              <a:buClr>
                <a:schemeClr val="dk1"/>
              </a:buClr>
              <a:buSzPts val="1100"/>
              <a:buFont typeface="Arial"/>
              <a:buNone/>
            </a:pPr>
            <a:r>
              <a:rPr lang="en-GB" sz="1100">
                <a:solidFill>
                  <a:schemeClr val="dk1"/>
                </a:solidFill>
                <a:latin typeface="Roboto Light"/>
                <a:ea typeface="Roboto Light"/>
                <a:cs typeface="Roboto Light"/>
                <a:sym typeface="Roboto Light"/>
              </a:rPr>
              <a:t>Παρουσιάζουμε τις σημαντικότερες ανακαλύψεις, καινοτομίες, έρευνες και τάσεις — από την τεχνητή νοημοσύνη και την ιατρική, μέχρι το διάστημα και τις πράσινες τεχνολογίες.</a:t>
            </a:r>
            <a:endParaRPr sz="11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1200"/>
              </a:spcAft>
              <a:buClr>
                <a:schemeClr val="dk1"/>
              </a:buClr>
              <a:buSzPts val="1100"/>
              <a:buFont typeface="Arial"/>
              <a:buNone/>
            </a:pPr>
            <a:r>
              <a:rPr lang="en-GB" sz="1100">
                <a:solidFill>
                  <a:schemeClr val="dk1"/>
                </a:solidFill>
                <a:latin typeface="Roboto Light"/>
                <a:ea typeface="Roboto Light"/>
                <a:cs typeface="Roboto Light"/>
                <a:sym typeface="Roboto Light"/>
              </a:rPr>
              <a:t>Με κατανοητή γλώσσα και έμφαση στην ουσία, συνδέουμε την επιστήμη με την καθημερινότητά μας.</a:t>
            </a:r>
            <a:endParaRPr sz="1100">
              <a:solidFill>
                <a:schemeClr val="dk1"/>
              </a:solidFill>
              <a:latin typeface="Roboto Light"/>
              <a:ea typeface="Roboto Light"/>
              <a:cs typeface="Roboto Light"/>
              <a:sym typeface="Roboto Light"/>
            </a:endParaRPr>
          </a:p>
        </p:txBody>
      </p:sp>
      <p:pic>
        <p:nvPicPr>
          <p:cNvPr id="102" name="Google Shape;102;p20" title="Screenshot 2025-07-27 at 10.14.27.png"/>
          <p:cNvPicPr preferRelativeResize="0"/>
          <p:nvPr/>
        </p:nvPicPr>
        <p:blipFill rotWithShape="1">
          <a:blip r:embed="rId3">
            <a:alphaModFix/>
          </a:blip>
          <a:srcRect b="0" l="416" r="406" t="0"/>
          <a:stretch/>
        </p:blipFill>
        <p:spPr>
          <a:xfrm>
            <a:off x="815073" y="2058200"/>
            <a:ext cx="7518049" cy="27585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1"/>
          <p:cNvSpPr txBox="1"/>
          <p:nvPr/>
        </p:nvSpPr>
        <p:spPr>
          <a:xfrm>
            <a:off x="359550" y="308175"/>
            <a:ext cx="8429100" cy="1620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Clr>
                <a:schemeClr val="dk1"/>
              </a:buClr>
              <a:buSzPts val="1100"/>
              <a:buFont typeface="Arial"/>
              <a:buNone/>
            </a:pPr>
            <a:r>
              <a:rPr lang="en-GB" sz="1500">
                <a:solidFill>
                  <a:schemeClr val="dk1"/>
                </a:solidFill>
                <a:latin typeface="Roboto"/>
                <a:ea typeface="Roboto"/>
                <a:cs typeface="Roboto"/>
                <a:sym typeface="Roboto"/>
              </a:rPr>
              <a:t>Θεματική Ενότητα «Ταξιδεύοντας με τον φακό του ELTV»</a:t>
            </a:r>
            <a:endParaRPr sz="1500">
              <a:solidFill>
                <a:schemeClr val="dk1"/>
              </a:solidFill>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GB" sz="1000">
                <a:solidFill>
                  <a:schemeClr val="dk1"/>
                </a:solidFill>
                <a:latin typeface="Roboto Light"/>
                <a:ea typeface="Roboto Light"/>
                <a:cs typeface="Roboto Light"/>
                <a:sym typeface="Roboto Light"/>
              </a:rPr>
              <a:t>Μέσα από την ενότητα «Ταξιδεύοντας με τον φακό του ELTV», σας μεταφέρουμε εικόνες, ιστορίες και εμπειρίες από κάθε γωνιά της Ελλάδας. Ανακαλύπτουμε αυθεντικούς τόπους, φυσικά θαύματα, πολιτιστικούς θησαυρούς και άγνωστους παραδείσους — και τους καταγράφουμε μέσα από τον φακό και την αισθητική μας ματιά.</a:t>
            </a:r>
            <a:endParaRPr sz="1000">
              <a:solidFill>
                <a:schemeClr val="dk1"/>
              </a:solidFill>
              <a:latin typeface="Roboto Light"/>
              <a:ea typeface="Roboto Light"/>
              <a:cs typeface="Roboto Light"/>
              <a:sym typeface="Roboto Light"/>
            </a:endParaRPr>
          </a:p>
          <a:p>
            <a:pPr indent="0" lvl="0" marL="0" rtl="0" algn="l">
              <a:lnSpc>
                <a:spcPct val="115000"/>
              </a:lnSpc>
              <a:spcBef>
                <a:spcPts val="1200"/>
              </a:spcBef>
              <a:spcAft>
                <a:spcPts val="1200"/>
              </a:spcAft>
              <a:buClr>
                <a:schemeClr val="dk1"/>
              </a:buClr>
              <a:buSzPts val="1100"/>
              <a:buFont typeface="Arial"/>
              <a:buNone/>
            </a:pPr>
            <a:r>
              <a:rPr lang="en-GB" sz="1000">
                <a:solidFill>
                  <a:schemeClr val="dk1"/>
                </a:solidFill>
                <a:latin typeface="Roboto Light"/>
                <a:ea typeface="Roboto Light"/>
                <a:cs typeface="Roboto Light"/>
                <a:sym typeface="Roboto Light"/>
              </a:rPr>
              <a:t>Ακολουθούμε το ελληνικό καλοκαίρι, τις τοπικές παραδόσεις και τα σημεία που αξίζει να βρεθείς — είτε ως ταξιδιώτης, είτε ως ερωτευμένος με την Ελληνική γη. Κάθε εικόνα και μια ιστορία. Κάθε προορισμός και μια ανάσα Ελλάδας.</a:t>
            </a:r>
            <a:endParaRPr sz="1000">
              <a:solidFill>
                <a:schemeClr val="dk1"/>
              </a:solidFill>
              <a:latin typeface="Roboto Light"/>
              <a:ea typeface="Roboto Light"/>
              <a:cs typeface="Roboto Light"/>
              <a:sym typeface="Roboto Light"/>
            </a:endParaRPr>
          </a:p>
        </p:txBody>
      </p:sp>
      <p:pic>
        <p:nvPicPr>
          <p:cNvPr id="108" name="Google Shape;108;p21" title="Screenshot 2025-07-27 at 10.17.19.png"/>
          <p:cNvPicPr preferRelativeResize="0"/>
          <p:nvPr/>
        </p:nvPicPr>
        <p:blipFill rotWithShape="1">
          <a:blip r:embed="rId3">
            <a:alphaModFix/>
          </a:blip>
          <a:srcRect b="0" l="416" r="406" t="0"/>
          <a:stretch/>
        </p:blipFill>
        <p:spPr>
          <a:xfrm>
            <a:off x="815073" y="2058200"/>
            <a:ext cx="7518048" cy="27585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