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
      <p:font typeface="Roboto Ligh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RobotoLight-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RobotoLight-italic.fntdata"/><Relationship Id="rId6" Type="http://schemas.openxmlformats.org/officeDocument/2006/relationships/slide" Target="slides/slide1.xml"/><Relationship Id="rId18" Type="http://schemas.openxmlformats.org/officeDocument/2006/relationships/font" Target="fonts/RobotoLigh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1af70d3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71af70d3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71af70d3c9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71af70d3c9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076c30c3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7076c30c3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076c30c3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7076c30c3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7076c30c3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7076c30c3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7076c30c36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7076c30c3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1af70d3c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71af70d3c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205950" y="2116502"/>
            <a:ext cx="6659400" cy="171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sz="1100">
                <a:solidFill>
                  <a:schemeClr val="dk1"/>
                </a:solidFill>
                <a:latin typeface="Roboto"/>
                <a:ea typeface="Roboto"/>
                <a:cs typeface="Roboto"/>
                <a:sym typeface="Roboto"/>
              </a:rPr>
              <a:t>Το ELTV στο κινητό σας – Ενημέρωση και σύνδεση με τον Ελληνισμό, όπου κι αν βρίσκεστε.</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Η επίσημη εφαρμογή του ELTV φέρνει στα χέρια σας την Ελληνική ενημέρωση απ’ όλο τον κόσμο: ειδήσεις, ρεπορτάζ, απόψεις και πολιτιστικά θέματα, σχεδιασμένα για την Ομογένεια και τον σύγχρονο Έλληνα. Παράλληλα, σας δίνει πρόσβαση σε Ελληνικά σημεία ενδιαφέροντος (Places), αγγελίες εργασίας (Jobs), ταξιδιωτικές προσφορές (Travel) και επιχειρηματικά εργαλεία (Business) — όλα ενοποιημένα σε ένα εύχρηστο περιβάλλον, φτιαγμένο για καθημερινή χρήση. Το ELTV είναι ο σύνδεσμός σας με τον Ελληνισμό παγκοσμίως.</a:t>
            </a:r>
            <a:endParaRPr sz="1100">
              <a:solidFill>
                <a:schemeClr val="dk1"/>
              </a:solidFill>
              <a:latin typeface="Roboto Light"/>
              <a:ea typeface="Roboto Light"/>
              <a:cs typeface="Roboto Light"/>
              <a:sym typeface="Roboto Light"/>
            </a:endParaRPr>
          </a:p>
        </p:txBody>
      </p:sp>
      <p:sp>
        <p:nvSpPr>
          <p:cNvPr id="55" name="Google Shape;55;p13"/>
          <p:cNvSpPr txBox="1"/>
          <p:nvPr/>
        </p:nvSpPr>
        <p:spPr>
          <a:xfrm>
            <a:off x="213399" y="4620408"/>
            <a:ext cx="164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Jordan Capital Group</a:t>
            </a:r>
            <a:endParaRPr sz="1200">
              <a:solidFill>
                <a:srgbClr val="CC0000"/>
              </a:solidFill>
              <a:latin typeface="Roboto Light"/>
              <a:ea typeface="Roboto Light"/>
              <a:cs typeface="Roboto Light"/>
              <a:sym typeface="Roboto Light"/>
            </a:endParaRPr>
          </a:p>
        </p:txBody>
      </p:sp>
      <p:sp>
        <p:nvSpPr>
          <p:cNvPr id="56" name="Google Shape;56;p13"/>
          <p:cNvSpPr txBox="1"/>
          <p:nvPr/>
        </p:nvSpPr>
        <p:spPr>
          <a:xfrm>
            <a:off x="7322475" y="4620400"/>
            <a:ext cx="164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info@jcgroupsa.com</a:t>
            </a:r>
            <a:endParaRPr sz="1200">
              <a:solidFill>
                <a:srgbClr val="CC0000"/>
              </a:solidFill>
              <a:latin typeface="Roboto Light"/>
              <a:ea typeface="Roboto Light"/>
              <a:cs typeface="Roboto Light"/>
              <a:sym typeface="Roboto Light"/>
            </a:endParaRPr>
          </a:p>
        </p:txBody>
      </p:sp>
      <p:sp>
        <p:nvSpPr>
          <p:cNvPr id="57" name="Google Shape;57;p13"/>
          <p:cNvSpPr txBox="1"/>
          <p:nvPr/>
        </p:nvSpPr>
        <p:spPr>
          <a:xfrm>
            <a:off x="3724450" y="4620400"/>
            <a:ext cx="1188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jcgroupsa.com</a:t>
            </a:r>
            <a:endParaRPr sz="1200">
              <a:solidFill>
                <a:srgbClr val="CC0000"/>
              </a:solidFill>
              <a:latin typeface="Roboto Light"/>
              <a:ea typeface="Roboto Light"/>
              <a:cs typeface="Roboto Light"/>
              <a:sym typeface="Roboto Light"/>
            </a:endParaRPr>
          </a:p>
        </p:txBody>
      </p:sp>
      <p:pic>
        <p:nvPicPr>
          <p:cNvPr id="58" name="Google Shape;58;p13" title="Screenshot at Jul 17 23-59-12.png"/>
          <p:cNvPicPr preferRelativeResize="0"/>
          <p:nvPr/>
        </p:nvPicPr>
        <p:blipFill>
          <a:blip r:embed="rId3">
            <a:alphaModFix/>
          </a:blip>
          <a:stretch>
            <a:fillRect/>
          </a:stretch>
        </p:blipFill>
        <p:spPr>
          <a:xfrm>
            <a:off x="2969446" y="465076"/>
            <a:ext cx="1358500" cy="1352725"/>
          </a:xfrm>
          <a:prstGeom prst="rect">
            <a:avLst/>
          </a:prstGeom>
          <a:noFill/>
          <a:ln>
            <a:noFill/>
          </a:ln>
        </p:spPr>
      </p:pic>
      <p:pic>
        <p:nvPicPr>
          <p:cNvPr id="59" name="Google Shape;59;p13" title="download.png"/>
          <p:cNvPicPr preferRelativeResize="0"/>
          <p:nvPr/>
        </p:nvPicPr>
        <p:blipFill>
          <a:blip r:embed="rId4">
            <a:alphaModFix/>
          </a:blip>
          <a:stretch>
            <a:fillRect/>
          </a:stretch>
        </p:blipFill>
        <p:spPr>
          <a:xfrm>
            <a:off x="4327938" y="970813"/>
            <a:ext cx="708800" cy="708800"/>
          </a:xfrm>
          <a:prstGeom prst="rect">
            <a:avLst/>
          </a:prstGeom>
          <a:noFill/>
          <a:ln>
            <a:noFill/>
          </a:ln>
        </p:spPr>
      </p:pic>
      <p:pic>
        <p:nvPicPr>
          <p:cNvPr id="60" name="Google Shape;60;p13" title="App-Store-Logo-2020.png"/>
          <p:cNvPicPr preferRelativeResize="0"/>
          <p:nvPr/>
        </p:nvPicPr>
        <p:blipFill>
          <a:blip r:embed="rId5">
            <a:alphaModFix/>
          </a:blip>
          <a:stretch>
            <a:fillRect/>
          </a:stretch>
        </p:blipFill>
        <p:spPr>
          <a:xfrm>
            <a:off x="5036738" y="1064464"/>
            <a:ext cx="927150" cy="521499"/>
          </a:xfrm>
          <a:prstGeom prst="rect">
            <a:avLst/>
          </a:prstGeom>
          <a:noFill/>
          <a:ln>
            <a:noFill/>
          </a:ln>
        </p:spPr>
      </p:pic>
      <p:sp>
        <p:nvSpPr>
          <p:cNvPr id="61" name="Google Shape;61;p13"/>
          <p:cNvSpPr txBox="1"/>
          <p:nvPr/>
        </p:nvSpPr>
        <p:spPr>
          <a:xfrm>
            <a:off x="4327938" y="545000"/>
            <a:ext cx="135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1C4587"/>
                </a:solidFill>
                <a:latin typeface="Roboto"/>
                <a:ea typeface="Roboto"/>
                <a:cs typeface="Roboto"/>
                <a:sym typeface="Roboto"/>
              </a:rPr>
              <a:t>Mobile App</a:t>
            </a:r>
            <a:endParaRPr b="1" sz="1800">
              <a:solidFill>
                <a:srgbClr val="1C4587"/>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4" title="Simulator Screenshot - iPhone 16 - 2025-07-18 at 00.15.25.png"/>
          <p:cNvPicPr preferRelativeResize="0"/>
          <p:nvPr/>
        </p:nvPicPr>
        <p:blipFill>
          <a:blip r:embed="rId3">
            <a:alphaModFix/>
          </a:blip>
          <a:stretch>
            <a:fillRect/>
          </a:stretch>
        </p:blipFill>
        <p:spPr>
          <a:xfrm>
            <a:off x="6720000" y="239195"/>
            <a:ext cx="2152601" cy="4665108"/>
          </a:xfrm>
          <a:prstGeom prst="rect">
            <a:avLst/>
          </a:prstGeom>
          <a:noFill/>
          <a:ln>
            <a:noFill/>
          </a:ln>
        </p:spPr>
      </p:pic>
      <p:sp>
        <p:nvSpPr>
          <p:cNvPr id="67" name="Google Shape;67;p14"/>
          <p:cNvSpPr txBox="1"/>
          <p:nvPr/>
        </p:nvSpPr>
        <p:spPr>
          <a:xfrm>
            <a:off x="537600" y="515029"/>
            <a:ext cx="5325000" cy="183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a:ea typeface="Roboto"/>
                <a:cs typeface="Roboto"/>
                <a:sym typeface="Roboto"/>
              </a:rPr>
              <a:t>Η πρώτη εικόνα λέει πολλά.</a:t>
            </a:r>
            <a:endParaRPr sz="11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Με το που ανοίγετε την εφαρμογή, έχετε άμεση πρόσβαση στις σημαντικότερες ειδήσεις από την Ελλάδα και την Ελληνικ</a:t>
            </a:r>
            <a:r>
              <a:rPr lang="en-GB" sz="1100">
                <a:solidFill>
                  <a:schemeClr val="dk1"/>
                </a:solidFill>
                <a:latin typeface="Roboto Light"/>
                <a:ea typeface="Roboto Light"/>
                <a:cs typeface="Roboto Light"/>
                <a:sym typeface="Roboto Light"/>
              </a:rPr>
              <a:t>ή ομογένεια</a:t>
            </a:r>
            <a:r>
              <a:rPr lang="en-GB" sz="1100">
                <a:solidFill>
                  <a:schemeClr val="dk1"/>
                </a:solidFill>
                <a:latin typeface="Roboto Light"/>
                <a:ea typeface="Roboto Light"/>
                <a:cs typeface="Roboto Light"/>
                <a:sym typeface="Roboto Light"/>
              </a:rPr>
              <a:t>. Θέματα ανά ήπειρο και χώρα, δυνατότητα προβολής live περιεχομένου, θεματικές ενότητες και ειδήσεις που σχετίζονται με την Ελλ</a:t>
            </a:r>
            <a:r>
              <a:rPr lang="en-GB" sz="1100">
                <a:solidFill>
                  <a:schemeClr val="dk1"/>
                </a:solidFill>
                <a:latin typeface="Roboto Light"/>
                <a:ea typeface="Roboto Light"/>
                <a:cs typeface="Roboto Light"/>
                <a:sym typeface="Roboto Light"/>
              </a:rPr>
              <a:t>άδα και τον κόσμο</a:t>
            </a:r>
            <a:r>
              <a:rPr lang="en-GB" sz="1100">
                <a:solidFill>
                  <a:schemeClr val="dk1"/>
                </a:solidFill>
                <a:latin typeface="Roboto Light"/>
                <a:ea typeface="Roboto Light"/>
                <a:cs typeface="Roboto Light"/>
                <a:sym typeface="Roboto Light"/>
              </a:rPr>
              <a:t>.</a:t>
            </a:r>
            <a:endParaRPr sz="1100">
              <a:solidFill>
                <a:schemeClr val="dk1"/>
              </a:solidFill>
              <a:latin typeface="Roboto Light"/>
              <a:ea typeface="Roboto Light"/>
              <a:cs typeface="Roboto Light"/>
              <a:sym typeface="Roboto Light"/>
            </a:endParaRPr>
          </a:p>
          <a:p>
            <a:pPr indent="0" lvl="0" marL="0" rtl="0" algn="l">
              <a:lnSpc>
                <a:spcPct val="115000"/>
              </a:lnSpc>
              <a:spcBef>
                <a:spcPts val="1200"/>
              </a:spcBef>
              <a:spcAft>
                <a:spcPts val="1200"/>
              </a:spcAft>
              <a:buNone/>
            </a:pPr>
            <a:r>
              <a:rPr lang="en-GB" sz="1100">
                <a:solidFill>
                  <a:schemeClr val="dk1"/>
                </a:solidFill>
                <a:latin typeface="Roboto Light"/>
                <a:ea typeface="Roboto Light"/>
                <a:cs typeface="Roboto Light"/>
                <a:sym typeface="Roboto Light"/>
              </a:rPr>
              <a:t>Όλα ξεκινούν από την αρχική οθόνη — σχεδιασμένη για να σας κρατά ενημερωμένους και συνδεδεμένους με τον Ελληνικ</a:t>
            </a:r>
            <a:r>
              <a:rPr lang="en-GB" sz="1100">
                <a:solidFill>
                  <a:schemeClr val="dk1"/>
                </a:solidFill>
                <a:latin typeface="Roboto Light"/>
                <a:ea typeface="Roboto Light"/>
                <a:cs typeface="Roboto Light"/>
                <a:sym typeface="Roboto Light"/>
              </a:rPr>
              <a:t>ό</a:t>
            </a:r>
            <a:r>
              <a:rPr lang="en-GB" sz="1100">
                <a:solidFill>
                  <a:schemeClr val="dk1"/>
                </a:solidFill>
                <a:latin typeface="Roboto Light"/>
                <a:ea typeface="Roboto Light"/>
                <a:cs typeface="Roboto Light"/>
                <a:sym typeface="Roboto Light"/>
              </a:rPr>
              <a:t> κόσμο.</a:t>
            </a:r>
            <a:endParaRPr sz="1100">
              <a:solidFill>
                <a:schemeClr val="dk1"/>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title="Simulator Screenshot - iPhone 16 - 2025-07-18 at 00.16.04.png"/>
          <p:cNvPicPr preferRelativeResize="0"/>
          <p:nvPr/>
        </p:nvPicPr>
        <p:blipFill rotWithShape="1">
          <a:blip r:embed="rId3">
            <a:alphaModFix/>
          </a:blip>
          <a:srcRect b="0" l="0" r="0" t="0"/>
          <a:stretch/>
        </p:blipFill>
        <p:spPr>
          <a:xfrm>
            <a:off x="6720000" y="239195"/>
            <a:ext cx="2152601" cy="4665108"/>
          </a:xfrm>
          <a:prstGeom prst="rect">
            <a:avLst/>
          </a:prstGeom>
          <a:noFill/>
          <a:ln>
            <a:noFill/>
          </a:ln>
        </p:spPr>
      </p:pic>
      <p:sp>
        <p:nvSpPr>
          <p:cNvPr id="73" name="Google Shape;73;p15"/>
          <p:cNvSpPr txBox="1"/>
          <p:nvPr/>
        </p:nvSpPr>
        <p:spPr>
          <a:xfrm>
            <a:off x="537600" y="515029"/>
            <a:ext cx="5325000" cy="183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a:ea typeface="Roboto"/>
                <a:cs typeface="Roboto"/>
                <a:sym typeface="Roboto"/>
              </a:rPr>
              <a:t>Όλος ο κόσμος της Ομογένειας, οργανωμένος σε "Θέματα".</a:t>
            </a:r>
            <a:endParaRPr sz="11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Με την καρτέλα </a:t>
            </a:r>
            <a:r>
              <a:rPr i="1" lang="en-GB" sz="1100">
                <a:solidFill>
                  <a:schemeClr val="dk1"/>
                </a:solidFill>
                <a:latin typeface="Roboto Light"/>
                <a:ea typeface="Roboto Light"/>
                <a:cs typeface="Roboto Light"/>
                <a:sym typeface="Roboto Light"/>
              </a:rPr>
              <a:t>Θέματα</a:t>
            </a:r>
            <a:r>
              <a:rPr lang="en-GB" sz="1100">
                <a:solidFill>
                  <a:schemeClr val="dk1"/>
                </a:solidFill>
                <a:latin typeface="Roboto Light"/>
                <a:ea typeface="Roboto Light"/>
                <a:cs typeface="Roboto Light"/>
                <a:sym typeface="Roboto Light"/>
              </a:rPr>
              <a:t>, η ενημέρωση γίνεται στοχευμένη. Ο χρήστης μπορεί εύκολα να επιλέξει την ήπειρο ή τη θεματική ενότητα που τον ενδιαφέρει — από Ευρώπη και Αυστραλία, μέχρι Ασία, Αφρική και ΗΠΑ — και να διαβάσει άρθρα που αφορούν τον Ελληνισμό της κάθε περιοχής.</a:t>
            </a:r>
            <a:endParaRPr sz="1100">
              <a:solidFill>
                <a:schemeClr val="dk1"/>
              </a:solidFill>
              <a:latin typeface="Roboto Light"/>
              <a:ea typeface="Roboto Light"/>
              <a:cs typeface="Roboto Light"/>
              <a:sym typeface="Roboto Light"/>
            </a:endParaRPr>
          </a:p>
          <a:p>
            <a:pPr indent="0" lvl="0" marL="0" rtl="0" algn="l">
              <a:lnSpc>
                <a:spcPct val="115000"/>
              </a:lnSpc>
              <a:spcBef>
                <a:spcPts val="1200"/>
              </a:spcBef>
              <a:spcAft>
                <a:spcPts val="1200"/>
              </a:spcAft>
              <a:buNone/>
            </a:pPr>
            <a:r>
              <a:rPr lang="en-GB" sz="1100">
                <a:solidFill>
                  <a:schemeClr val="dk1"/>
                </a:solidFill>
                <a:latin typeface="Roboto Light"/>
                <a:ea typeface="Roboto Light"/>
                <a:cs typeface="Roboto Light"/>
                <a:sym typeface="Roboto Light"/>
              </a:rPr>
              <a:t>Μια γρήγορη, οπτικά ξεκάθαρη εμπειρία πλοήγησης, για να βρίσκεις ακριβώς αυτό που σε αφορά, τη στιγμή που το χρειάζεσαι.</a:t>
            </a:r>
            <a:endParaRPr sz="11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title="Simulator Screenshot - iPhone 16 - 2025-07-18 at 00.16.43.png"/>
          <p:cNvPicPr preferRelativeResize="0"/>
          <p:nvPr/>
        </p:nvPicPr>
        <p:blipFill rotWithShape="1">
          <a:blip r:embed="rId3">
            <a:alphaModFix/>
          </a:blip>
          <a:srcRect b="0" l="0" r="0" t="0"/>
          <a:stretch/>
        </p:blipFill>
        <p:spPr>
          <a:xfrm>
            <a:off x="6720000" y="239195"/>
            <a:ext cx="2152601" cy="4665108"/>
          </a:xfrm>
          <a:prstGeom prst="rect">
            <a:avLst/>
          </a:prstGeom>
          <a:noFill/>
          <a:ln>
            <a:noFill/>
          </a:ln>
        </p:spPr>
      </p:pic>
      <p:sp>
        <p:nvSpPr>
          <p:cNvPr id="79" name="Google Shape;79;p16"/>
          <p:cNvSpPr txBox="1"/>
          <p:nvPr/>
        </p:nvSpPr>
        <p:spPr>
          <a:xfrm>
            <a:off x="537600" y="515029"/>
            <a:ext cx="5325000" cy="279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a:ea typeface="Roboto"/>
                <a:cs typeface="Roboto"/>
                <a:sym typeface="Roboto"/>
              </a:rPr>
              <a:t>Άρθρα που δεν διαβάζονται απλώς — ζωντανεύουν.</a:t>
            </a:r>
            <a:endParaRPr sz="11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Η σελίδα προβολής άρθρου έχει σχεδιαστεί για άνετη, καθαρή και εστιασμένη ανάγνωση, με προσεγμένη τυπογραφία, εικόνες υψηλής αισθητικής και ετικέτες θεματολογίας για άμεση πλοήγηση σε σχετικό περιεχόμενο.</a:t>
            </a:r>
            <a:endParaRPr sz="1100">
              <a:solidFill>
                <a:schemeClr val="dk1"/>
              </a:solidFill>
              <a:latin typeface="Roboto Light"/>
              <a:ea typeface="Roboto Light"/>
              <a:cs typeface="Roboto Light"/>
              <a:sym typeface="Roboto Light"/>
            </a:endParaRPr>
          </a:p>
          <a:p>
            <a:pPr indent="-298450" lvl="0" marL="457200" rtl="0" algn="l">
              <a:lnSpc>
                <a:spcPct val="200000"/>
              </a:lnSpc>
              <a:spcBef>
                <a:spcPts val="1200"/>
              </a:spcBef>
              <a:spcAft>
                <a:spcPts val="0"/>
              </a:spcAft>
              <a:buClr>
                <a:schemeClr val="dk1"/>
              </a:buClr>
              <a:buSzPts val="1100"/>
              <a:buFont typeface="Roboto Light"/>
              <a:buChar char="●"/>
            </a:pPr>
            <a:r>
              <a:rPr lang="en-GB" sz="1100">
                <a:solidFill>
                  <a:schemeClr val="dk1"/>
                </a:solidFill>
                <a:latin typeface="Roboto Light"/>
                <a:ea typeface="Roboto Light"/>
                <a:cs typeface="Roboto Light"/>
                <a:sym typeface="Roboto Light"/>
              </a:rPr>
              <a:t>Εικόνα υψηλής ανάλυσης &amp; ξεκάθαρη θεματολογία</a:t>
            </a:r>
            <a:endParaRPr sz="1100">
              <a:solidFill>
                <a:schemeClr val="dk1"/>
              </a:solidFill>
              <a:latin typeface="Roboto Light"/>
              <a:ea typeface="Roboto Light"/>
              <a:cs typeface="Roboto Light"/>
              <a:sym typeface="Roboto Light"/>
            </a:endParaRPr>
          </a:p>
          <a:p>
            <a:pPr indent="-298450" lvl="0" marL="457200" rtl="0" algn="l">
              <a:lnSpc>
                <a:spcPct val="200000"/>
              </a:lnSpc>
              <a:spcBef>
                <a:spcPts val="0"/>
              </a:spcBef>
              <a:spcAft>
                <a:spcPts val="0"/>
              </a:spcAft>
              <a:buClr>
                <a:schemeClr val="dk1"/>
              </a:buClr>
              <a:buSzPts val="1100"/>
              <a:buFont typeface="Roboto Light"/>
              <a:buChar char="●"/>
            </a:pPr>
            <a:r>
              <a:rPr lang="en-GB" sz="1100">
                <a:solidFill>
                  <a:schemeClr val="dk1"/>
                </a:solidFill>
                <a:latin typeface="Roboto Light"/>
                <a:ea typeface="Roboto Light"/>
                <a:cs typeface="Roboto Light"/>
                <a:sym typeface="Roboto Light"/>
              </a:rPr>
              <a:t>Ημερομηνία &amp; χρόνος ανάγνωσης</a:t>
            </a:r>
            <a:endParaRPr sz="1100">
              <a:solidFill>
                <a:schemeClr val="dk1"/>
              </a:solidFill>
              <a:latin typeface="Roboto Light"/>
              <a:ea typeface="Roboto Light"/>
              <a:cs typeface="Roboto Light"/>
              <a:sym typeface="Roboto Light"/>
            </a:endParaRPr>
          </a:p>
          <a:p>
            <a:pPr indent="-298450" lvl="0" marL="457200" rtl="0" algn="l">
              <a:lnSpc>
                <a:spcPct val="200000"/>
              </a:lnSpc>
              <a:spcBef>
                <a:spcPts val="0"/>
              </a:spcBef>
              <a:spcAft>
                <a:spcPts val="0"/>
              </a:spcAft>
              <a:buClr>
                <a:schemeClr val="dk1"/>
              </a:buClr>
              <a:buSzPts val="1100"/>
              <a:buFont typeface="Roboto Light"/>
              <a:buChar char="●"/>
            </a:pPr>
            <a:r>
              <a:rPr lang="en-GB" sz="1100">
                <a:solidFill>
                  <a:schemeClr val="dk1"/>
                </a:solidFill>
                <a:latin typeface="Roboto Light"/>
                <a:ea typeface="Roboto Light"/>
                <a:cs typeface="Roboto Light"/>
                <a:sym typeface="Roboto Light"/>
              </a:rPr>
              <a:t>Tags για εύκολη πλοήγηση</a:t>
            </a:r>
            <a:endParaRPr sz="1100">
              <a:solidFill>
                <a:schemeClr val="dk1"/>
              </a:solidFill>
              <a:latin typeface="Roboto Light"/>
              <a:ea typeface="Roboto Light"/>
              <a:cs typeface="Roboto Light"/>
              <a:sym typeface="Roboto Light"/>
            </a:endParaRPr>
          </a:p>
          <a:p>
            <a:pPr indent="-298450" lvl="0" marL="457200" rtl="0" algn="l">
              <a:lnSpc>
                <a:spcPct val="200000"/>
              </a:lnSpc>
              <a:spcBef>
                <a:spcPts val="0"/>
              </a:spcBef>
              <a:spcAft>
                <a:spcPts val="0"/>
              </a:spcAft>
              <a:buClr>
                <a:schemeClr val="dk1"/>
              </a:buClr>
              <a:buSzPts val="1100"/>
              <a:buFont typeface="Roboto Light"/>
              <a:buChar char="●"/>
            </a:pPr>
            <a:r>
              <a:rPr lang="en-GB" sz="1100">
                <a:solidFill>
                  <a:schemeClr val="dk1"/>
                </a:solidFill>
                <a:latin typeface="Roboto Light"/>
                <a:ea typeface="Roboto Light"/>
                <a:cs typeface="Roboto Light"/>
                <a:sym typeface="Roboto Light"/>
              </a:rPr>
              <a:t>Άνετη, ευχάριστη ανάγνωση σε κινητό</a:t>
            </a:r>
            <a:endParaRPr sz="1100">
              <a:solidFill>
                <a:schemeClr val="dk1"/>
              </a:solidFill>
              <a:latin typeface="Roboto Light"/>
              <a:ea typeface="Roboto Light"/>
              <a:cs typeface="Roboto Light"/>
              <a:sym typeface="Roboto Light"/>
            </a:endParaRPr>
          </a:p>
          <a:p>
            <a:pPr indent="-298450" lvl="0" marL="457200" rtl="0" algn="l">
              <a:lnSpc>
                <a:spcPct val="200000"/>
              </a:lnSpc>
              <a:spcBef>
                <a:spcPts val="0"/>
              </a:spcBef>
              <a:spcAft>
                <a:spcPts val="0"/>
              </a:spcAft>
              <a:buClr>
                <a:schemeClr val="dk1"/>
              </a:buClr>
              <a:buSzPts val="1100"/>
              <a:buFont typeface="Roboto Light"/>
              <a:buChar char="●"/>
            </a:pPr>
            <a:r>
              <a:rPr lang="en-GB" sz="1100">
                <a:solidFill>
                  <a:schemeClr val="dk1"/>
                </a:solidFill>
                <a:latin typeface="Roboto Light"/>
                <a:ea typeface="Roboto Light"/>
                <a:cs typeface="Roboto Light"/>
                <a:sym typeface="Roboto Light"/>
              </a:rPr>
              <a:t>Περιεχόμενο επικεντρωμένο στην Ομογένεια</a:t>
            </a:r>
            <a:endParaRPr sz="1100">
              <a:solidFill>
                <a:schemeClr val="dk1"/>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title="Simulator Screenshot - iPhone 16 - 2025-07-18 at 00.18.03.png"/>
          <p:cNvPicPr preferRelativeResize="0"/>
          <p:nvPr/>
        </p:nvPicPr>
        <p:blipFill rotWithShape="1">
          <a:blip r:embed="rId3">
            <a:alphaModFix/>
          </a:blip>
          <a:srcRect b="0" l="0" r="0" t="0"/>
          <a:stretch/>
        </p:blipFill>
        <p:spPr>
          <a:xfrm>
            <a:off x="6720000" y="239195"/>
            <a:ext cx="2152601" cy="4665108"/>
          </a:xfrm>
          <a:prstGeom prst="rect">
            <a:avLst/>
          </a:prstGeom>
          <a:noFill/>
          <a:ln>
            <a:noFill/>
          </a:ln>
        </p:spPr>
      </p:pic>
      <p:sp>
        <p:nvSpPr>
          <p:cNvPr id="85" name="Google Shape;85;p17"/>
          <p:cNvSpPr txBox="1"/>
          <p:nvPr/>
        </p:nvSpPr>
        <p:spPr>
          <a:xfrm>
            <a:off x="537600" y="515029"/>
            <a:ext cx="5325000" cy="128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100">
                <a:solidFill>
                  <a:schemeClr val="dk1"/>
                </a:solidFill>
                <a:latin typeface="Roboto"/>
                <a:ea typeface="Roboto"/>
                <a:cs typeface="Roboto"/>
                <a:sym typeface="Roboto"/>
              </a:rPr>
              <a:t>Ανακαλύψτε Ελληνικά σημεία, παντού.</a:t>
            </a:r>
            <a:endParaRPr sz="1100">
              <a:solidFill>
                <a:schemeClr val="dk1"/>
              </a:solidFill>
              <a:latin typeface="Roboto"/>
              <a:ea typeface="Roboto"/>
              <a:cs typeface="Roboto"/>
              <a:sym typeface="Roboto"/>
            </a:endParaRPr>
          </a:p>
          <a:p>
            <a:pPr indent="0" lvl="0" marL="0" rtl="0" algn="l">
              <a:lnSpc>
                <a:spcPct val="115000"/>
              </a:lnSpc>
              <a:spcBef>
                <a:spcPts val="1200"/>
              </a:spcBef>
              <a:spcAft>
                <a:spcPts val="1200"/>
              </a:spcAft>
              <a:buNone/>
            </a:pPr>
            <a:r>
              <a:rPr lang="en-GB" sz="1100">
                <a:solidFill>
                  <a:schemeClr val="dk1"/>
                </a:solidFill>
                <a:latin typeface="Roboto Light"/>
                <a:ea typeface="Roboto Light"/>
                <a:cs typeface="Roboto Light"/>
                <a:sym typeface="Roboto Light"/>
              </a:rPr>
              <a:t>Μέσα από το ELTV Places μπορείτε να επιλέξετε κατηγορία (π.χ. πολιτιστικά κέντρα, εκκλησίες, εστιατόρια κ.ά.), περιοχή και πόλη στον κόσμο ή απλώς να πατήσετε </a:t>
            </a:r>
            <a:r>
              <a:rPr i="1" lang="en-GB" sz="1100">
                <a:solidFill>
                  <a:schemeClr val="dk1"/>
                </a:solidFill>
                <a:latin typeface="Roboto Light"/>
                <a:ea typeface="Roboto Light"/>
                <a:cs typeface="Roboto Light"/>
                <a:sym typeface="Roboto Light"/>
              </a:rPr>
              <a:t>«Κοντά σας»</a:t>
            </a:r>
            <a:r>
              <a:rPr lang="en-GB" sz="1100">
                <a:solidFill>
                  <a:schemeClr val="dk1"/>
                </a:solidFill>
                <a:latin typeface="Roboto Light"/>
                <a:ea typeface="Roboto Light"/>
                <a:cs typeface="Roboto Light"/>
                <a:sym typeface="Roboto Light"/>
              </a:rPr>
              <a:t> για να δείτε ελληνικά σημεία ενδιαφέροντος γύρω από την τοποθεσία σας.</a:t>
            </a:r>
            <a:endParaRPr sz="1100">
              <a:solidFill>
                <a:schemeClr val="dk1"/>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title="Simulator Screenshot - iPhone 16 - 2025-07-18 at 00.18.49.png"/>
          <p:cNvPicPr preferRelativeResize="0"/>
          <p:nvPr/>
        </p:nvPicPr>
        <p:blipFill rotWithShape="1">
          <a:blip r:embed="rId3">
            <a:alphaModFix/>
          </a:blip>
          <a:srcRect b="0" l="0" r="0" t="0"/>
          <a:stretch/>
        </p:blipFill>
        <p:spPr>
          <a:xfrm>
            <a:off x="6720000" y="239195"/>
            <a:ext cx="2152601" cy="4665108"/>
          </a:xfrm>
          <a:prstGeom prst="rect">
            <a:avLst/>
          </a:prstGeom>
          <a:noFill/>
          <a:ln>
            <a:noFill/>
          </a:ln>
        </p:spPr>
      </p:pic>
      <p:sp>
        <p:nvSpPr>
          <p:cNvPr id="91" name="Google Shape;91;p18"/>
          <p:cNvSpPr txBox="1"/>
          <p:nvPr/>
        </p:nvSpPr>
        <p:spPr>
          <a:xfrm>
            <a:off x="537600" y="515029"/>
            <a:ext cx="5325000" cy="21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a:ea typeface="Roboto"/>
                <a:cs typeface="Roboto"/>
                <a:sym typeface="Roboto"/>
              </a:rPr>
              <a:t>Ελληνικά σημεία ενδιαφέροντος, σε κάθε πόλη του κόσμου.</a:t>
            </a:r>
            <a:endParaRPr sz="11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Η προβολή αποτελεσμάτων στο ELTV Places προσφέρει άμεση και οργανωμένη πληροφόρηση για Eλληνικά πολιτιστικά κέντρα, επιχειρήσεις, καταστήματα και σημεία που σχετίζονται με τον Ελληνισμό.</a:t>
            </a:r>
            <a:endParaRPr sz="1100">
              <a:solidFill>
                <a:schemeClr val="dk1"/>
              </a:solidFill>
              <a:latin typeface="Roboto Light"/>
              <a:ea typeface="Roboto Light"/>
              <a:cs typeface="Roboto Light"/>
              <a:sym typeface="Roboto Light"/>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Κάθε κάρτα περιλαμβάνει βασικές πληροφορίες: όνομα, τύπο, διεύθυνση, τηλέφωνο, ωράριο λειτουργίας, δυνατότητα πλοήγησης και αξιολογήσεις.</a:t>
            </a:r>
            <a:endParaRPr sz="1100">
              <a:solidFill>
                <a:schemeClr val="dk1"/>
              </a:solidFill>
              <a:latin typeface="Roboto Light"/>
              <a:ea typeface="Roboto Light"/>
              <a:cs typeface="Roboto Light"/>
              <a:sym typeface="Roboto Light"/>
            </a:endParaRPr>
          </a:p>
          <a:p>
            <a:pPr indent="0" lvl="0" marL="0" rtl="0" algn="l">
              <a:lnSpc>
                <a:spcPct val="115000"/>
              </a:lnSpc>
              <a:spcBef>
                <a:spcPts val="1200"/>
              </a:spcBef>
              <a:spcAft>
                <a:spcPts val="1200"/>
              </a:spcAft>
              <a:buNone/>
            </a:pPr>
            <a:r>
              <a:rPr lang="en-GB" sz="1100">
                <a:solidFill>
                  <a:schemeClr val="dk1"/>
                </a:solidFill>
                <a:latin typeface="Roboto Light"/>
                <a:ea typeface="Roboto Light"/>
                <a:cs typeface="Roboto Light"/>
                <a:sym typeface="Roboto Light"/>
              </a:rPr>
              <a:t>Ο χρήστης μπορεί να αποθηκεύσει τα αγαπημένα του σημεία και να οργανώσει τις επισκέψεις του εύκολα και γρήγορα.</a:t>
            </a:r>
            <a:endParaRPr sz="1100">
              <a:solidFill>
                <a:schemeClr val="dk1"/>
              </a:solidFill>
              <a:latin typeface="Roboto Light"/>
              <a:ea typeface="Roboto Light"/>
              <a:cs typeface="Roboto Light"/>
              <a:sym typeface="Roboto Light"/>
            </a:endParaRPr>
          </a:p>
        </p:txBody>
      </p:sp>
      <p:sp>
        <p:nvSpPr>
          <p:cNvPr id="92" name="Google Shape;92;p18"/>
          <p:cNvSpPr txBox="1"/>
          <p:nvPr/>
        </p:nvSpPr>
        <p:spPr>
          <a:xfrm>
            <a:off x="537600" y="2832529"/>
            <a:ext cx="5325000" cy="1708500"/>
          </a:xfrm>
          <a:prstGeom prst="rect">
            <a:avLst/>
          </a:prstGeom>
          <a:noFill/>
          <a:ln>
            <a:noFill/>
          </a:ln>
        </p:spPr>
        <p:txBody>
          <a:bodyPr anchorCtr="0" anchor="t" bIns="91425" lIns="91425" spcFirstLastPara="1" rIns="91425" wrap="square" tIns="91425">
            <a:spAutoFit/>
          </a:bodyPr>
          <a:lstStyle/>
          <a:p>
            <a:pPr indent="-298450" lvl="0" marL="457200" rtl="0" algn="l">
              <a:lnSpc>
                <a:spcPct val="200000"/>
              </a:lnSpc>
              <a:spcBef>
                <a:spcPts val="1200"/>
              </a:spcBef>
              <a:spcAft>
                <a:spcPts val="0"/>
              </a:spcAft>
              <a:buClr>
                <a:schemeClr val="dk1"/>
              </a:buClr>
              <a:buSzPts val="1100"/>
              <a:buFont typeface="Roboto Light"/>
              <a:buChar char="●"/>
            </a:pPr>
            <a:r>
              <a:rPr lang="en-GB" sz="1100">
                <a:solidFill>
                  <a:schemeClr val="dk1"/>
                </a:solidFill>
                <a:latin typeface="Roboto Light"/>
                <a:ea typeface="Roboto Light"/>
                <a:cs typeface="Roboto Light"/>
                <a:sym typeface="Roboto Light"/>
              </a:rPr>
              <a:t>Φιλικό UI με έμφαση στην πληροφορία</a:t>
            </a:r>
            <a:endParaRPr sz="1100">
              <a:solidFill>
                <a:schemeClr val="dk1"/>
              </a:solidFill>
              <a:latin typeface="Roboto Light"/>
              <a:ea typeface="Roboto Light"/>
              <a:cs typeface="Roboto Light"/>
              <a:sym typeface="Roboto Light"/>
            </a:endParaRPr>
          </a:p>
          <a:p>
            <a:pPr indent="-298450" lvl="0" marL="457200" rtl="0" algn="l">
              <a:lnSpc>
                <a:spcPct val="200000"/>
              </a:lnSpc>
              <a:spcBef>
                <a:spcPts val="0"/>
              </a:spcBef>
              <a:spcAft>
                <a:spcPts val="0"/>
              </a:spcAft>
              <a:buClr>
                <a:schemeClr val="dk1"/>
              </a:buClr>
              <a:buSzPts val="1100"/>
              <a:buFont typeface="Roboto Light"/>
              <a:buChar char="●"/>
            </a:pPr>
            <a:r>
              <a:rPr lang="en-GB" sz="1100">
                <a:solidFill>
                  <a:schemeClr val="dk1"/>
                </a:solidFill>
                <a:latin typeface="Roboto Light"/>
                <a:ea typeface="Roboto Light"/>
                <a:cs typeface="Roboto Light"/>
                <a:sym typeface="Roboto Light"/>
              </a:rPr>
              <a:t>Αξιολογήσεις &amp; ωράριο για άμεση χρήση</a:t>
            </a:r>
            <a:endParaRPr sz="1100">
              <a:solidFill>
                <a:schemeClr val="dk1"/>
              </a:solidFill>
              <a:latin typeface="Roboto Light"/>
              <a:ea typeface="Roboto Light"/>
              <a:cs typeface="Roboto Light"/>
              <a:sym typeface="Roboto Light"/>
            </a:endParaRPr>
          </a:p>
          <a:p>
            <a:pPr indent="-298450" lvl="0" marL="457200" rtl="0" algn="l">
              <a:lnSpc>
                <a:spcPct val="200000"/>
              </a:lnSpc>
              <a:spcBef>
                <a:spcPts val="0"/>
              </a:spcBef>
              <a:spcAft>
                <a:spcPts val="0"/>
              </a:spcAft>
              <a:buClr>
                <a:schemeClr val="dk1"/>
              </a:buClr>
              <a:buSzPts val="1100"/>
              <a:buFont typeface="Roboto Light"/>
              <a:buChar char="●"/>
            </a:pPr>
            <a:r>
              <a:rPr lang="en-GB" sz="1100">
                <a:solidFill>
                  <a:schemeClr val="dk1"/>
                </a:solidFill>
                <a:latin typeface="Roboto Light"/>
                <a:ea typeface="Roboto Light"/>
                <a:cs typeface="Roboto Light"/>
                <a:sym typeface="Roboto Light"/>
              </a:rPr>
              <a:t>Πλοήγηση με τα πόδια ή με όχημα</a:t>
            </a:r>
            <a:endParaRPr sz="1100">
              <a:solidFill>
                <a:schemeClr val="dk1"/>
              </a:solidFill>
              <a:latin typeface="Roboto Light"/>
              <a:ea typeface="Roboto Light"/>
              <a:cs typeface="Roboto Light"/>
              <a:sym typeface="Roboto Light"/>
            </a:endParaRPr>
          </a:p>
          <a:p>
            <a:pPr indent="-298450" lvl="0" marL="457200" rtl="0" algn="l">
              <a:lnSpc>
                <a:spcPct val="200000"/>
              </a:lnSpc>
              <a:spcBef>
                <a:spcPts val="0"/>
              </a:spcBef>
              <a:spcAft>
                <a:spcPts val="0"/>
              </a:spcAft>
              <a:buClr>
                <a:schemeClr val="dk1"/>
              </a:buClr>
              <a:buSzPts val="1100"/>
              <a:buFont typeface="Roboto Light"/>
              <a:buChar char="●"/>
            </a:pPr>
            <a:r>
              <a:rPr lang="en-GB" sz="1100">
                <a:solidFill>
                  <a:schemeClr val="dk1"/>
                </a:solidFill>
                <a:latin typeface="Roboto Light"/>
                <a:ea typeface="Roboto Light"/>
                <a:cs typeface="Roboto Light"/>
                <a:sym typeface="Roboto Light"/>
              </a:rPr>
              <a:t>Δυνατότητα αποθήκευσης/αγαπημένων</a:t>
            </a:r>
            <a:endParaRPr sz="1100">
              <a:solidFill>
                <a:schemeClr val="dk1"/>
              </a:solidFill>
              <a:latin typeface="Roboto Light"/>
              <a:ea typeface="Roboto Light"/>
              <a:cs typeface="Roboto Light"/>
              <a:sym typeface="Roboto Light"/>
            </a:endParaRPr>
          </a:p>
          <a:p>
            <a:pPr indent="-298450" lvl="0" marL="457200" rtl="0" algn="l">
              <a:lnSpc>
                <a:spcPct val="200000"/>
              </a:lnSpc>
              <a:spcBef>
                <a:spcPts val="0"/>
              </a:spcBef>
              <a:spcAft>
                <a:spcPts val="0"/>
              </a:spcAft>
              <a:buClr>
                <a:schemeClr val="dk1"/>
              </a:buClr>
              <a:buSzPts val="1100"/>
              <a:buFont typeface="Roboto Light"/>
              <a:buChar char="●"/>
            </a:pPr>
            <a:r>
              <a:rPr lang="en-GB" sz="1100">
                <a:solidFill>
                  <a:schemeClr val="dk1"/>
                </a:solidFill>
                <a:latin typeface="Roboto Light"/>
                <a:ea typeface="Roboto Light"/>
                <a:cs typeface="Roboto Light"/>
                <a:sym typeface="Roboto Light"/>
              </a:rPr>
              <a:t>Ιδανικό εργαλείο για την Ομογένεια &amp; ταξιδιώτες</a:t>
            </a:r>
            <a:endParaRPr sz="1100">
              <a:solidFill>
                <a:schemeClr val="dk1"/>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nvSpPr>
        <p:spPr>
          <a:xfrm>
            <a:off x="1205950" y="2116502"/>
            <a:ext cx="6659400" cy="213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a:ea typeface="Roboto"/>
                <a:cs typeface="Roboto"/>
                <a:sym typeface="Roboto"/>
              </a:rPr>
              <a:t>Σας ευχαριστούμε θερμά για την προσοχή σας.</a:t>
            </a:r>
            <a:endParaRPr sz="11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Η mobile εφαρμογή του ELTV δεν είναι απλώς ένα εργαλείο ενημέρωσης ή αναζήτησης σημείων – είναι ένα ολοκληρωμένο οικοσύστημα για τον Ελληνισμό σε όλο τον κόσμο. Από ειδήσεις και πολιτισμό, μέχρι επιχειρήσεις, εργασία και ταξίδια, δημιουργούμε ένα ψηφιακό δίκτυο που ενώνει.</a:t>
            </a:r>
            <a:endParaRPr sz="1100">
              <a:solidFill>
                <a:schemeClr val="dk1"/>
              </a:solidFill>
              <a:latin typeface="Roboto Light"/>
              <a:ea typeface="Roboto Light"/>
              <a:cs typeface="Roboto Light"/>
              <a:sym typeface="Roboto Light"/>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Πιστεύουμε σε έναν παγκόσμιο Ελληνισμό, ενήμερο, συνδεδεμένο και δυναμικό.</a:t>
            </a:r>
            <a:endParaRPr sz="1100">
              <a:solidFill>
                <a:schemeClr val="dk1"/>
              </a:solidFill>
              <a:latin typeface="Roboto Light"/>
              <a:ea typeface="Roboto Light"/>
              <a:cs typeface="Roboto Light"/>
              <a:sym typeface="Roboto Light"/>
            </a:endParaRPr>
          </a:p>
          <a:p>
            <a:pPr indent="0" lvl="0" marL="0" rtl="0" algn="l">
              <a:lnSpc>
                <a:spcPct val="115000"/>
              </a:lnSpc>
              <a:spcBef>
                <a:spcPts val="1200"/>
              </a:spcBef>
              <a:spcAft>
                <a:spcPts val="0"/>
              </a:spcAft>
              <a:buNone/>
            </a:pPr>
            <a:r>
              <a:rPr lang="en-GB" sz="1100">
                <a:solidFill>
                  <a:schemeClr val="dk1"/>
                </a:solidFill>
                <a:latin typeface="Roboto Light"/>
                <a:ea typeface="Roboto Light"/>
                <a:cs typeface="Roboto Light"/>
                <a:sym typeface="Roboto Light"/>
              </a:rPr>
              <a:t>Με εκτίμηση,</a:t>
            </a:r>
            <a:endParaRPr sz="1100">
              <a:solidFill>
                <a:schemeClr val="dk1"/>
              </a:solidFill>
              <a:latin typeface="Roboto Light"/>
              <a:ea typeface="Roboto Light"/>
              <a:cs typeface="Roboto Light"/>
              <a:sym typeface="Roboto Light"/>
            </a:endParaRPr>
          </a:p>
          <a:p>
            <a:pPr indent="0" lvl="0" marL="0" rtl="0" algn="l">
              <a:lnSpc>
                <a:spcPct val="115000"/>
              </a:lnSpc>
              <a:spcBef>
                <a:spcPts val="1200"/>
              </a:spcBef>
              <a:spcAft>
                <a:spcPts val="1200"/>
              </a:spcAft>
              <a:buNone/>
            </a:pPr>
            <a:r>
              <a:rPr lang="en-GB" sz="1100">
                <a:solidFill>
                  <a:schemeClr val="dk1"/>
                </a:solidFill>
                <a:latin typeface="Roboto Light"/>
                <a:ea typeface="Roboto Light"/>
                <a:cs typeface="Roboto Light"/>
                <a:sym typeface="Roboto Light"/>
              </a:rPr>
              <a:t>Η ομάδα του ELTV</a:t>
            </a:r>
            <a:endParaRPr sz="1100">
              <a:solidFill>
                <a:schemeClr val="dk1"/>
              </a:solidFill>
              <a:latin typeface="Roboto Light"/>
              <a:ea typeface="Roboto Light"/>
              <a:cs typeface="Roboto Light"/>
              <a:sym typeface="Roboto Light"/>
            </a:endParaRPr>
          </a:p>
        </p:txBody>
      </p:sp>
      <p:sp>
        <p:nvSpPr>
          <p:cNvPr id="98" name="Google Shape;98;p19"/>
          <p:cNvSpPr txBox="1"/>
          <p:nvPr/>
        </p:nvSpPr>
        <p:spPr>
          <a:xfrm>
            <a:off x="213399" y="4620408"/>
            <a:ext cx="164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Jordan Capital Group</a:t>
            </a:r>
            <a:endParaRPr sz="1200">
              <a:solidFill>
                <a:srgbClr val="CC0000"/>
              </a:solidFill>
              <a:latin typeface="Roboto Light"/>
              <a:ea typeface="Roboto Light"/>
              <a:cs typeface="Roboto Light"/>
              <a:sym typeface="Roboto Light"/>
            </a:endParaRPr>
          </a:p>
        </p:txBody>
      </p:sp>
      <p:sp>
        <p:nvSpPr>
          <p:cNvPr id="99" name="Google Shape;99;p19"/>
          <p:cNvSpPr txBox="1"/>
          <p:nvPr/>
        </p:nvSpPr>
        <p:spPr>
          <a:xfrm>
            <a:off x="7322475" y="4620400"/>
            <a:ext cx="164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info@jcgroupsa.com</a:t>
            </a:r>
            <a:endParaRPr sz="1200">
              <a:solidFill>
                <a:srgbClr val="CC0000"/>
              </a:solidFill>
              <a:latin typeface="Roboto Light"/>
              <a:ea typeface="Roboto Light"/>
              <a:cs typeface="Roboto Light"/>
              <a:sym typeface="Roboto Light"/>
            </a:endParaRPr>
          </a:p>
        </p:txBody>
      </p:sp>
      <p:sp>
        <p:nvSpPr>
          <p:cNvPr id="100" name="Google Shape;100;p19"/>
          <p:cNvSpPr txBox="1"/>
          <p:nvPr/>
        </p:nvSpPr>
        <p:spPr>
          <a:xfrm>
            <a:off x="3724450" y="4620400"/>
            <a:ext cx="1188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jcgroupsa.com</a:t>
            </a:r>
            <a:endParaRPr sz="1200">
              <a:solidFill>
                <a:srgbClr val="CC0000"/>
              </a:solidFill>
              <a:latin typeface="Roboto Light"/>
              <a:ea typeface="Roboto Light"/>
              <a:cs typeface="Roboto Light"/>
              <a:sym typeface="Roboto Light"/>
            </a:endParaRPr>
          </a:p>
        </p:txBody>
      </p:sp>
      <p:pic>
        <p:nvPicPr>
          <p:cNvPr id="101" name="Google Shape;101;p19" title="Screenshot at Jul 17 23-59-12.png"/>
          <p:cNvPicPr preferRelativeResize="0"/>
          <p:nvPr/>
        </p:nvPicPr>
        <p:blipFill>
          <a:blip r:embed="rId3">
            <a:alphaModFix/>
          </a:blip>
          <a:stretch>
            <a:fillRect/>
          </a:stretch>
        </p:blipFill>
        <p:spPr>
          <a:xfrm>
            <a:off x="2969446" y="465076"/>
            <a:ext cx="1358500" cy="1352725"/>
          </a:xfrm>
          <a:prstGeom prst="rect">
            <a:avLst/>
          </a:prstGeom>
          <a:noFill/>
          <a:ln>
            <a:noFill/>
          </a:ln>
        </p:spPr>
      </p:pic>
      <p:pic>
        <p:nvPicPr>
          <p:cNvPr id="102" name="Google Shape;102;p19" title="download.png"/>
          <p:cNvPicPr preferRelativeResize="0"/>
          <p:nvPr/>
        </p:nvPicPr>
        <p:blipFill>
          <a:blip r:embed="rId4">
            <a:alphaModFix/>
          </a:blip>
          <a:stretch>
            <a:fillRect/>
          </a:stretch>
        </p:blipFill>
        <p:spPr>
          <a:xfrm>
            <a:off x="4327938" y="970813"/>
            <a:ext cx="708800" cy="708800"/>
          </a:xfrm>
          <a:prstGeom prst="rect">
            <a:avLst/>
          </a:prstGeom>
          <a:noFill/>
          <a:ln>
            <a:noFill/>
          </a:ln>
        </p:spPr>
      </p:pic>
      <p:pic>
        <p:nvPicPr>
          <p:cNvPr id="103" name="Google Shape;103;p19" title="App-Store-Logo-2020.png"/>
          <p:cNvPicPr preferRelativeResize="0"/>
          <p:nvPr/>
        </p:nvPicPr>
        <p:blipFill>
          <a:blip r:embed="rId5">
            <a:alphaModFix/>
          </a:blip>
          <a:stretch>
            <a:fillRect/>
          </a:stretch>
        </p:blipFill>
        <p:spPr>
          <a:xfrm>
            <a:off x="5036738" y="1064464"/>
            <a:ext cx="927150" cy="521499"/>
          </a:xfrm>
          <a:prstGeom prst="rect">
            <a:avLst/>
          </a:prstGeom>
          <a:noFill/>
          <a:ln>
            <a:noFill/>
          </a:ln>
        </p:spPr>
      </p:pic>
      <p:sp>
        <p:nvSpPr>
          <p:cNvPr id="104" name="Google Shape;104;p19"/>
          <p:cNvSpPr txBox="1"/>
          <p:nvPr/>
        </p:nvSpPr>
        <p:spPr>
          <a:xfrm>
            <a:off x="4327938" y="545000"/>
            <a:ext cx="135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1C4587"/>
                </a:solidFill>
                <a:latin typeface="Roboto"/>
                <a:ea typeface="Roboto"/>
                <a:cs typeface="Roboto"/>
                <a:sym typeface="Roboto"/>
              </a:rPr>
              <a:t>Mobile App</a:t>
            </a:r>
            <a:endParaRPr b="1" sz="1800">
              <a:solidFill>
                <a:srgbClr val="1C4587"/>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